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125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117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33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119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135.xml"/>
  <Override ContentType="application/vnd.openxmlformats-officedocument.presentationml.notesSlide+xml" PartName="/ppt/notesSlides/notesSlide137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23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120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29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31.xml"/>
  <Override ContentType="application/vnd.openxmlformats-officedocument.presentationml.notesSlide+xml" PartName="/ppt/notesSlides/notesSlide127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116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24.xml"/>
  <Override ContentType="application/vnd.openxmlformats-officedocument.presentationml.notesSlide+xml" PartName="/ppt/notesSlides/notesSlide126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1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122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118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136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3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2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132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115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1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13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123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36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18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98.xml"/>
  <Override ContentType="application/vnd.openxmlformats-officedocument.presentationml.slide+xml" PartName="/ppt/slides/slide125.xml"/>
  <Override ContentType="application/vnd.openxmlformats-officedocument.presentationml.slide+xml" PartName="/ppt/slides/slide72.xml"/>
  <Override ContentType="application/vnd.openxmlformats-officedocument.presentationml.slide+xml" PartName="/ppt/slides/slide135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129.xml"/>
  <Override ContentType="application/vnd.openxmlformats-officedocument.presentationml.slide+xml" PartName="/ppt/slides/slide63.xml"/>
  <Override ContentType="application/vnd.openxmlformats-officedocument.presentationml.slide+xml" PartName="/ppt/slides/slide131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116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133.xml"/>
  <Override ContentType="application/vnd.openxmlformats-officedocument.presentationml.slide+xml" PartName="/ppt/slides/slide91.xml"/>
  <Override ContentType="application/vnd.openxmlformats-officedocument.presentationml.slide+xml" PartName="/ppt/slides/slide114.xml"/>
  <Override ContentType="application/vnd.openxmlformats-officedocument.presentationml.slide+xml" PartName="/ppt/slides/slide31.xml"/>
  <Override ContentType="application/vnd.openxmlformats-officedocument.presentationml.slide+xml" PartName="/ppt/slides/slide127.xml"/>
  <Override ContentType="application/vnd.openxmlformats-officedocument.presentationml.slide+xml" PartName="/ppt/slides/slide120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22.xml"/>
  <Override ContentType="application/vnd.openxmlformats-officedocument.presentationml.slide+xml" PartName="/ppt/slides/slide130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1.xml"/>
  <Override ContentType="application/vnd.openxmlformats-officedocument.presentationml.slide+xml" PartName="/ppt/slides/slide137.xml"/>
  <Override ContentType="application/vnd.openxmlformats-officedocument.presentationml.slide+xml" PartName="/ppt/slides/slide110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124.xml"/>
  <Override ContentType="application/vnd.openxmlformats-officedocument.presentationml.slide+xml" PartName="/ppt/slides/slide83.xml"/>
  <Override ContentType="application/vnd.openxmlformats-officedocument.presentationml.slide+xml" PartName="/ppt/slides/slide106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119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126.xml"/>
  <Override ContentType="application/vnd.openxmlformats-officedocument.presentationml.slide+xml" PartName="/ppt/slides/slide109.xml"/>
  <Override ContentType="application/vnd.openxmlformats-officedocument.presentationml.slide+xml" PartName="/ppt/slides/slide134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117.xml"/>
  <Override ContentType="application/vnd.openxmlformats-officedocument.presentationml.slide+xml" PartName="/ppt/slides/slide132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128.xml"/>
  <Override ContentType="application/vnd.openxmlformats-officedocument.presentationml.slide+xml" PartName="/ppt/slides/slide92.xml"/>
  <Override ContentType="application/vnd.openxmlformats-officedocument.presentationml.slide+xml" PartName="/ppt/slides/slide115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  <p:sldId id="354" r:id="rId104"/>
    <p:sldId id="355" r:id="rId105"/>
    <p:sldId id="356" r:id="rId106"/>
    <p:sldId id="357" r:id="rId107"/>
    <p:sldId id="358" r:id="rId108"/>
    <p:sldId id="359" r:id="rId109"/>
    <p:sldId id="360" r:id="rId110"/>
    <p:sldId id="361" r:id="rId111"/>
    <p:sldId id="362" r:id="rId112"/>
    <p:sldId id="363" r:id="rId113"/>
    <p:sldId id="364" r:id="rId114"/>
    <p:sldId id="365" r:id="rId115"/>
    <p:sldId id="366" r:id="rId116"/>
    <p:sldId id="367" r:id="rId117"/>
    <p:sldId id="368" r:id="rId118"/>
    <p:sldId id="369" r:id="rId119"/>
    <p:sldId id="370" r:id="rId120"/>
    <p:sldId id="371" r:id="rId121"/>
    <p:sldId id="372" r:id="rId122"/>
    <p:sldId id="373" r:id="rId123"/>
    <p:sldId id="374" r:id="rId124"/>
    <p:sldId id="375" r:id="rId125"/>
    <p:sldId id="376" r:id="rId126"/>
    <p:sldId id="377" r:id="rId127"/>
    <p:sldId id="378" r:id="rId128"/>
    <p:sldId id="379" r:id="rId129"/>
    <p:sldId id="380" r:id="rId130"/>
    <p:sldId id="381" r:id="rId131"/>
    <p:sldId id="382" r:id="rId132"/>
    <p:sldId id="383" r:id="rId133"/>
    <p:sldId id="384" r:id="rId134"/>
    <p:sldId id="385" r:id="rId135"/>
    <p:sldId id="386" r:id="rId136"/>
    <p:sldId id="387" r:id="rId137"/>
    <p:sldId id="388" r:id="rId138"/>
    <p:sldId id="389" r:id="rId139"/>
    <p:sldId id="390" r:id="rId140"/>
    <p:sldId id="391" r:id="rId141"/>
    <p:sldId id="392" r:id="rId142"/>
  </p:sldIdLst>
  <p:sldSz cy="5143500" cx="9144000"/>
  <p:notesSz cx="6858000" cy="9144000"/>
  <p:embeddedFontLst>
    <p:embeddedFont>
      <p:font typeface="Roboto"/>
      <p:regular r:id="rId143"/>
      <p:bold r:id="rId144"/>
      <p:italic r:id="rId145"/>
      <p:boldItalic r:id="rId146"/>
    </p:embeddedFont>
    <p:embeddedFont>
      <p:font typeface="Montserrat"/>
      <p:regular r:id="rId147"/>
      <p:bold r:id="rId148"/>
      <p:italic r:id="rId149"/>
      <p:boldItalic r:id="rId15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95BE51C6-8BBB-4E19-AB22-96F5080850BA}">
  <a:tblStyle styleId="{95BE51C6-8BBB-4E19-AB22-96F5080850B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07" Type="http://schemas.openxmlformats.org/officeDocument/2006/relationships/slide" Target="slides/slide102.xml"/><Relationship Id="rId106" Type="http://schemas.openxmlformats.org/officeDocument/2006/relationships/slide" Target="slides/slide101.xml"/><Relationship Id="rId105" Type="http://schemas.openxmlformats.org/officeDocument/2006/relationships/slide" Target="slides/slide100.xml"/><Relationship Id="rId104" Type="http://schemas.openxmlformats.org/officeDocument/2006/relationships/slide" Target="slides/slide99.xml"/><Relationship Id="rId109" Type="http://schemas.openxmlformats.org/officeDocument/2006/relationships/slide" Target="slides/slide104.xml"/><Relationship Id="rId108" Type="http://schemas.openxmlformats.org/officeDocument/2006/relationships/slide" Target="slides/slide103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103" Type="http://schemas.openxmlformats.org/officeDocument/2006/relationships/slide" Target="slides/slide98.xml"/><Relationship Id="rId102" Type="http://schemas.openxmlformats.org/officeDocument/2006/relationships/slide" Target="slides/slide97.xml"/><Relationship Id="rId101" Type="http://schemas.openxmlformats.org/officeDocument/2006/relationships/slide" Target="slides/slide96.xml"/><Relationship Id="rId100" Type="http://schemas.openxmlformats.org/officeDocument/2006/relationships/slide" Target="slides/slide95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29" Type="http://schemas.openxmlformats.org/officeDocument/2006/relationships/slide" Target="slides/slide124.xml"/><Relationship Id="rId128" Type="http://schemas.openxmlformats.org/officeDocument/2006/relationships/slide" Target="slides/slide123.xml"/><Relationship Id="rId127" Type="http://schemas.openxmlformats.org/officeDocument/2006/relationships/slide" Target="slides/slide122.xml"/><Relationship Id="rId126" Type="http://schemas.openxmlformats.org/officeDocument/2006/relationships/slide" Target="slides/slide121.xml"/><Relationship Id="rId26" Type="http://schemas.openxmlformats.org/officeDocument/2006/relationships/slide" Target="slides/slide21.xml"/><Relationship Id="rId121" Type="http://schemas.openxmlformats.org/officeDocument/2006/relationships/slide" Target="slides/slide116.xml"/><Relationship Id="rId25" Type="http://schemas.openxmlformats.org/officeDocument/2006/relationships/slide" Target="slides/slide20.xml"/><Relationship Id="rId120" Type="http://schemas.openxmlformats.org/officeDocument/2006/relationships/slide" Target="slides/slide115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125" Type="http://schemas.openxmlformats.org/officeDocument/2006/relationships/slide" Target="slides/slide120.xml"/><Relationship Id="rId29" Type="http://schemas.openxmlformats.org/officeDocument/2006/relationships/slide" Target="slides/slide24.xml"/><Relationship Id="rId124" Type="http://schemas.openxmlformats.org/officeDocument/2006/relationships/slide" Target="slides/slide119.xml"/><Relationship Id="rId123" Type="http://schemas.openxmlformats.org/officeDocument/2006/relationships/slide" Target="slides/slide118.xml"/><Relationship Id="rId122" Type="http://schemas.openxmlformats.org/officeDocument/2006/relationships/slide" Target="slides/slide117.xml"/><Relationship Id="rId95" Type="http://schemas.openxmlformats.org/officeDocument/2006/relationships/slide" Target="slides/slide90.xml"/><Relationship Id="rId94" Type="http://schemas.openxmlformats.org/officeDocument/2006/relationships/slide" Target="slides/slide89.xml"/><Relationship Id="rId97" Type="http://schemas.openxmlformats.org/officeDocument/2006/relationships/slide" Target="slides/slide92.xml"/><Relationship Id="rId96" Type="http://schemas.openxmlformats.org/officeDocument/2006/relationships/slide" Target="slides/slide91.xml"/><Relationship Id="rId11" Type="http://schemas.openxmlformats.org/officeDocument/2006/relationships/slide" Target="slides/slide6.xml"/><Relationship Id="rId99" Type="http://schemas.openxmlformats.org/officeDocument/2006/relationships/slide" Target="slides/slide94.xml"/><Relationship Id="rId10" Type="http://schemas.openxmlformats.org/officeDocument/2006/relationships/slide" Target="slides/slide5.xml"/><Relationship Id="rId98" Type="http://schemas.openxmlformats.org/officeDocument/2006/relationships/slide" Target="slides/slide93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91" Type="http://schemas.openxmlformats.org/officeDocument/2006/relationships/slide" Target="slides/slide86.xml"/><Relationship Id="rId90" Type="http://schemas.openxmlformats.org/officeDocument/2006/relationships/slide" Target="slides/slide85.xml"/><Relationship Id="rId93" Type="http://schemas.openxmlformats.org/officeDocument/2006/relationships/slide" Target="slides/slide88.xml"/><Relationship Id="rId92" Type="http://schemas.openxmlformats.org/officeDocument/2006/relationships/slide" Target="slides/slide87.xml"/><Relationship Id="rId118" Type="http://schemas.openxmlformats.org/officeDocument/2006/relationships/slide" Target="slides/slide113.xml"/><Relationship Id="rId117" Type="http://schemas.openxmlformats.org/officeDocument/2006/relationships/slide" Target="slides/slide112.xml"/><Relationship Id="rId116" Type="http://schemas.openxmlformats.org/officeDocument/2006/relationships/slide" Target="slides/slide111.xml"/><Relationship Id="rId115" Type="http://schemas.openxmlformats.org/officeDocument/2006/relationships/slide" Target="slides/slide110.xml"/><Relationship Id="rId119" Type="http://schemas.openxmlformats.org/officeDocument/2006/relationships/slide" Target="slides/slide114.xml"/><Relationship Id="rId15" Type="http://schemas.openxmlformats.org/officeDocument/2006/relationships/slide" Target="slides/slide10.xml"/><Relationship Id="rId110" Type="http://schemas.openxmlformats.org/officeDocument/2006/relationships/slide" Target="slides/slide105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14" Type="http://schemas.openxmlformats.org/officeDocument/2006/relationships/slide" Target="slides/slide109.xml"/><Relationship Id="rId18" Type="http://schemas.openxmlformats.org/officeDocument/2006/relationships/slide" Target="slides/slide13.xml"/><Relationship Id="rId113" Type="http://schemas.openxmlformats.org/officeDocument/2006/relationships/slide" Target="slides/slide108.xml"/><Relationship Id="rId112" Type="http://schemas.openxmlformats.org/officeDocument/2006/relationships/slide" Target="slides/slide107.xml"/><Relationship Id="rId111" Type="http://schemas.openxmlformats.org/officeDocument/2006/relationships/slide" Target="slides/slide106.xml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86" Type="http://schemas.openxmlformats.org/officeDocument/2006/relationships/slide" Target="slides/slide81.xml"/><Relationship Id="rId85" Type="http://schemas.openxmlformats.org/officeDocument/2006/relationships/slide" Target="slides/slide80.xml"/><Relationship Id="rId88" Type="http://schemas.openxmlformats.org/officeDocument/2006/relationships/slide" Target="slides/slide83.xml"/><Relationship Id="rId150" Type="http://schemas.openxmlformats.org/officeDocument/2006/relationships/font" Target="fonts/Montserrat-boldItalic.fntdata"/><Relationship Id="rId87" Type="http://schemas.openxmlformats.org/officeDocument/2006/relationships/slide" Target="slides/slide82.xml"/><Relationship Id="rId89" Type="http://schemas.openxmlformats.org/officeDocument/2006/relationships/slide" Target="slides/slide84.xml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149" Type="http://schemas.openxmlformats.org/officeDocument/2006/relationships/font" Target="fonts/Montserrat-italic.fntdata"/><Relationship Id="rId4" Type="http://schemas.openxmlformats.org/officeDocument/2006/relationships/slideMaster" Target="slideMasters/slideMaster1.xml"/><Relationship Id="rId148" Type="http://schemas.openxmlformats.org/officeDocument/2006/relationships/font" Target="fonts/Montserrat-bold.fntdata"/><Relationship Id="rId9" Type="http://schemas.openxmlformats.org/officeDocument/2006/relationships/slide" Target="slides/slide4.xml"/><Relationship Id="rId143" Type="http://schemas.openxmlformats.org/officeDocument/2006/relationships/font" Target="fonts/Roboto-regular.fntdata"/><Relationship Id="rId142" Type="http://schemas.openxmlformats.org/officeDocument/2006/relationships/slide" Target="slides/slide137.xml"/><Relationship Id="rId141" Type="http://schemas.openxmlformats.org/officeDocument/2006/relationships/slide" Target="slides/slide136.xml"/><Relationship Id="rId140" Type="http://schemas.openxmlformats.org/officeDocument/2006/relationships/slide" Target="slides/slide135.xml"/><Relationship Id="rId5" Type="http://schemas.openxmlformats.org/officeDocument/2006/relationships/notesMaster" Target="notesMasters/notesMaster1.xml"/><Relationship Id="rId147" Type="http://schemas.openxmlformats.org/officeDocument/2006/relationships/font" Target="fonts/Montserrat-regular.fntdata"/><Relationship Id="rId6" Type="http://schemas.openxmlformats.org/officeDocument/2006/relationships/slide" Target="slides/slide1.xml"/><Relationship Id="rId146" Type="http://schemas.openxmlformats.org/officeDocument/2006/relationships/font" Target="fonts/Roboto-boldItalic.fntdata"/><Relationship Id="rId7" Type="http://schemas.openxmlformats.org/officeDocument/2006/relationships/slide" Target="slides/slide2.xml"/><Relationship Id="rId145" Type="http://schemas.openxmlformats.org/officeDocument/2006/relationships/font" Target="fonts/Roboto-italic.fntdata"/><Relationship Id="rId8" Type="http://schemas.openxmlformats.org/officeDocument/2006/relationships/slide" Target="slides/slide3.xml"/><Relationship Id="rId144" Type="http://schemas.openxmlformats.org/officeDocument/2006/relationships/font" Target="fonts/Roboto-bold.fntdata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75" Type="http://schemas.openxmlformats.org/officeDocument/2006/relationships/slide" Target="slides/slide70.xml"/><Relationship Id="rId74" Type="http://schemas.openxmlformats.org/officeDocument/2006/relationships/slide" Target="slides/slide69.xml"/><Relationship Id="rId77" Type="http://schemas.openxmlformats.org/officeDocument/2006/relationships/slide" Target="slides/slide72.xml"/><Relationship Id="rId76" Type="http://schemas.openxmlformats.org/officeDocument/2006/relationships/slide" Target="slides/slide71.xml"/><Relationship Id="rId79" Type="http://schemas.openxmlformats.org/officeDocument/2006/relationships/slide" Target="slides/slide74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139" Type="http://schemas.openxmlformats.org/officeDocument/2006/relationships/slide" Target="slides/slide134.xml"/><Relationship Id="rId138" Type="http://schemas.openxmlformats.org/officeDocument/2006/relationships/slide" Target="slides/slide133.xml"/><Relationship Id="rId137" Type="http://schemas.openxmlformats.org/officeDocument/2006/relationships/slide" Target="slides/slide132.xml"/><Relationship Id="rId132" Type="http://schemas.openxmlformats.org/officeDocument/2006/relationships/slide" Target="slides/slide127.xml"/><Relationship Id="rId131" Type="http://schemas.openxmlformats.org/officeDocument/2006/relationships/slide" Target="slides/slide126.xml"/><Relationship Id="rId130" Type="http://schemas.openxmlformats.org/officeDocument/2006/relationships/slide" Target="slides/slide125.xml"/><Relationship Id="rId136" Type="http://schemas.openxmlformats.org/officeDocument/2006/relationships/slide" Target="slides/slide131.xml"/><Relationship Id="rId135" Type="http://schemas.openxmlformats.org/officeDocument/2006/relationships/slide" Target="slides/slide130.xml"/><Relationship Id="rId134" Type="http://schemas.openxmlformats.org/officeDocument/2006/relationships/slide" Target="slides/slide129.xml"/><Relationship Id="rId133" Type="http://schemas.openxmlformats.org/officeDocument/2006/relationships/slide" Target="slides/slide128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66" Type="http://schemas.openxmlformats.org/officeDocument/2006/relationships/slide" Target="slides/slide61.xml"/><Relationship Id="rId65" Type="http://schemas.openxmlformats.org/officeDocument/2006/relationships/slide" Target="slides/slide60.xml"/><Relationship Id="rId68" Type="http://schemas.openxmlformats.org/officeDocument/2006/relationships/slide" Target="slides/slide63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69" Type="http://schemas.openxmlformats.org/officeDocument/2006/relationships/slide" Target="slides/slide6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5" Type="http://schemas.openxmlformats.org/officeDocument/2006/relationships/slide" Target="slides/slide50.xml"/><Relationship Id="rId54" Type="http://schemas.openxmlformats.org/officeDocument/2006/relationships/slide" Target="slides/slide49.xml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59" Type="http://schemas.openxmlformats.org/officeDocument/2006/relationships/slide" Target="slides/slide54.xml"/><Relationship Id="rId58" Type="http://schemas.openxmlformats.org/officeDocument/2006/relationships/slide" Target="slides/slide5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6471e6ad3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26471e6ad3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4" name="Shape 1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5" name="Google Shape;1815;g26471e6ad3_1_8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6" name="Google Shape;1816;g26471e6ad3_1_8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5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g26471e6ad3_1_9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7" name="Google Shape;1837;g26471e6ad3_1_9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43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Google Shape;1844;g26471e6ad3_1_9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5" name="Google Shape;1845;g26471e6ad3_1_9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60" name="Shape 1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1" name="Google Shape;1861;g26471e6ad3_1_9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2" name="Google Shape;1862;g26471e6ad3_1_9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8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g26471e6ad3_1_9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3" name="Google Shape;1883;g26471e6ad3_1_9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09" name="Shape 1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0" name="Google Shape;1910;g26471e6ad3_1_10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1" name="Google Shape;1911;g26471e6ad3_1_10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45" name="Shape 1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" name="Google Shape;1946;g26471e6ad3_1_1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7" name="Google Shape;1947;g26471e6ad3_1_1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4" name="Shape 1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" name="Google Shape;1955;g26471e6ad3_1_12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6" name="Google Shape;1956;g26471e6ad3_1_1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65" name="Shape 1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" name="Google Shape;1966;g26471e6ad3_1_12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7" name="Google Shape;1967;g26471e6ad3_1_1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81" name="Shape 1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2" name="Google Shape;1982;g26471e6ad3_1_12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3" name="Google Shape;1983;g26471e6ad3_1_12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6471e6ad3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26471e6ad3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g26471e6ad3_1_12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2" name="Google Shape;2002;g26471e6ad3_1_1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24" name="Shape 2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5" name="Google Shape;2025;g26471e6ad3_1_12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6" name="Google Shape;2026;g26471e6ad3_1_12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41" name="Shape 2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2" name="Google Shape;2042;g26471e6ad3_1_12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3" name="Google Shape;2043;g26471e6ad3_1_12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58" name="Shape 2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9" name="Google Shape;2059;g26471e6ad3_1_13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0" name="Google Shape;2060;g26471e6ad3_1_13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74" name="Shape 2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5" name="Google Shape;2075;g26471e6ad3_1_13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6" name="Google Shape;2076;g26471e6ad3_1_13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82" name="Shape 2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3" name="Google Shape;2083;g26471e6ad3_1_13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4" name="Google Shape;2084;g26471e6ad3_1_13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92" name="Shape 2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3" name="Google Shape;2093;g26471e6ad3_1_13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4" name="Google Shape;2094;g26471e6ad3_1_13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00" name="Shape 2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1" name="Google Shape;2101;g26471e6ad3_1_14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2" name="Google Shape;2102;g26471e6ad3_1_14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07" name="Shape 2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8" name="Google Shape;2108;g24887a72e3_0_5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9" name="Google Shape;2109;g24887a72e3_0_5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15" name="Shape 2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6" name="Google Shape;2116;g24887a72e3_0_5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7" name="Google Shape;2117;g24887a72e3_0_5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6471e6ad3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26471e6ad3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24" name="Shape 2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5" name="Google Shape;2125;g24887a72e3_0_5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6" name="Google Shape;2126;g24887a72e3_0_5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33" name="Shape 2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4" name="Google Shape;2134;g24887a72e3_0_6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5" name="Google Shape;2135;g24887a72e3_0_6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43" name="Shape 2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4" name="Google Shape;2144;g24887a72e3_0_6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5" name="Google Shape;2145;g24887a72e3_0_6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56" name="Shape 2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7" name="Google Shape;2157;g24887a72e3_0_6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8" name="Google Shape;2158;g24887a72e3_0_6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73" name="Shape 2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4" name="Google Shape;2174;g24887a72e3_0_4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5" name="Google Shape;2175;g24887a72e3_0_4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81" name="Shape 2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2" name="Google Shape;2182;g24887a72e3_0_6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3" name="Google Shape;2183;g24887a72e3_0_6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g24887a72e3_0_6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1" name="Google Shape;2191;g24887a72e3_0_6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97" name="Shape 2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8" name="Google Shape;2198;g24887a72e3_0_6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9" name="Google Shape;2199;g24887a72e3_0_6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05" name="Shape 2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6" name="Google Shape;2206;g26471e6ad3_1_1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7" name="Google Shape;2207;g26471e6ad3_1_1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5" name="Google Shape;2215;g26471e6ad3_1_1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6" name="Google Shape;2216;g26471e6ad3_1_1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26471e6ad3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26471e6ad3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23" name="Shape 2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4" name="Google Shape;2224;g26471e6ad3_1_1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5" name="Google Shape;2225;g26471e6ad3_1_1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32" name="Shape 2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3" name="Google Shape;2233;g24887a72e3_0_6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4" name="Google Shape;2234;g24887a72e3_0_6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0" name="Shape 2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1" name="Google Shape;2241;g24887a72e3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2" name="Google Shape;2242;g24887a72e3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8" name="Shape 2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9" name="Google Shape;2249;g26471e6ad3_1_14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0" name="Google Shape;2250;g26471e6ad3_1_14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56" name="Shape 2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7" name="Google Shape;2257;g26471e6ad3_1_14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8" name="Google Shape;2258;g26471e6ad3_1_14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63" name="Shape 2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4" name="Google Shape;2264;g26471e6ad3_1_14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5" name="Google Shape;2265;g26471e6ad3_1_14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71" name="Shape 2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2" name="Google Shape;2272;g26471e6ad3_1_10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3" name="Google Shape;2273;g26471e6ad3_1_10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95" name="Shape 2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6" name="Google Shape;2296;g26471e6ad3_1_10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7" name="Google Shape;2297;g26471e6ad3_1_10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6471e6ad3_0_5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26471e6ad3_0_5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6471e6ad3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26471e6ad3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6471e6ad3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26471e6ad3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6471e6ad3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26471e6ad3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6471e6ad3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26471e6ad3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6471e6ad3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26471e6ad3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6471e6ad3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26471e6ad3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6471e6ad3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26471e6ad3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6471e6ad3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26471e6ad3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26471e6ad3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26471e6ad3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26471e6ad3_0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26471e6ad3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26471e6ad3_0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26471e6ad3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26471e6ad3_0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26471e6ad3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26471e6ad3_0_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26471e6ad3_0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26471e6ad3_0_2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26471e6ad3_0_2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26471e6ad3_0_2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26471e6ad3_0_2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26471e6ad3_0_3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26471e6ad3_0_3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26471e6ad3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26471e6ad3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26471e6ad3_0_3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26471e6ad3_0_3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26471e6ad3_0_3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26471e6ad3_0_3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26471e6ad3_0_4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26471e6ad3_0_4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26471e6ad3_0_4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26471e6ad3_0_4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26471e6ad3_0_4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26471e6ad3_0_4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26471e6ad3_0_5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26471e6ad3_0_5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26471e6ad3_0_5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26471e6ad3_0_5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26471e6ad3_0_5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" name="Google Shape;572;g26471e6ad3_0_5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26471e6ad3_0_5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0" name="Google Shape;580;g26471e6ad3_0_5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26471e6ad3_0_5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8" name="Google Shape;588;g26471e6ad3_0_5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4887a72e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4887a72e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24887a72e3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6" name="Google Shape;596;g24887a72e3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1c4e07dad0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4" name="Google Shape;604;g1c4e07dad0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24887a72e3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2" name="Google Shape;612;g24887a72e3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24887a72e3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0" name="Google Shape;620;g24887a72e3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24887a72e3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9" name="Google Shape;629;g24887a72e3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24887a72e3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8" name="Google Shape;638;g24887a72e3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24887a72e3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7" name="Google Shape;647;g24887a72e3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24887a72e3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6" name="Google Shape;656;g24887a72e3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24887a72e3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5" name="Google Shape;665;g24887a72e3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g24887a72e3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3" name="Google Shape;673;g24887a72e3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24887a72e3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24887a72e3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24887a72e3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2" name="Google Shape;682;g24887a72e3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g24887a72e3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0" name="Google Shape;690;g24887a72e3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g24887a72e3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8" name="Google Shape;698;g24887a72e3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g24887a72e3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7" name="Google Shape;707;g24887a72e3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g24887a72e3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5" name="Google Shape;715;g24887a72e3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g24887a72e3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3" name="Google Shape;723;g24887a72e3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g24887a72e3_0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2" name="Google Shape;732;g24887a72e3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g24887a72e3_0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1" name="Google Shape;741;g24887a72e3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g24887a72e3_0_1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0" name="Google Shape;750;g24887a72e3_0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g24887a72e3_0_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9" name="Google Shape;759;g24887a72e3_0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6471e6ad3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26471e6ad3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g24887a72e3_0_1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8" name="Google Shape;768;g24887a72e3_0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g24887a72e3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6" name="Google Shape;776;g24887a72e3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g24887a72e3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3" name="Google Shape;783;g24887a72e3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g26471e6ad3_1_13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1" name="Google Shape;791;g26471e6ad3_1_13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7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g26471e6ad3_1_13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9" name="Google Shape;799;g26471e6ad3_1_13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g26471e6ad3_1_14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1" name="Google Shape;831;g26471e6ad3_1_14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7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g26471e6ad3_1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9" name="Google Shape;839;g26471e6ad3_1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5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g26471e6ad3_1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7" name="Google Shape;847;g26471e6ad3_1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g26471e6ad3_1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5" name="Google Shape;855;g26471e6ad3_1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g26471e6ad3_1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3" name="Google Shape;863;g26471e6ad3_1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6471e6ad3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26471e6ad3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9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g26471e6ad3_1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1" name="Google Shape;871;g26471e6ad3_1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7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g26471e6ad3_1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9" name="Google Shape;879;g26471e6ad3_1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5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g24887a72e3_0_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7" name="Google Shape;887;g24887a72e3_0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2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g24887a72e3_0_2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4" name="Google Shape;914;g24887a72e3_0_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7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Google Shape;938;g24887a72e3_0_2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9" name="Google Shape;939;g24887a72e3_0_2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2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Google Shape;963;g26471e6ad3_1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4" name="Google Shape;964;g26471e6ad3_1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7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Google Shape;988;g26471e6ad3_1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9" name="Google Shape;989;g26471e6ad3_1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5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Google Shape;996;g26471e6ad3_1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7" name="Google Shape;997;g26471e6ad3_1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6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Google Shape;1007;g24887a72e3_0_3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8" name="Google Shape;1008;g24887a72e3_0_3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g24887a72e3_0_3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6" name="Google Shape;1016;g24887a72e3_0_3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6471e6ad3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6471e6ad3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4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Google Shape;1025;g24887a72e3_0_3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6" name="Google Shape;1026;g24887a72e3_0_3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9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Google Shape;1050;g24887a72e3_0_4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1" name="Google Shape;1051;g24887a72e3_0_4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2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Google Shape;1083;g24887a72e3_0_5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4" name="Google Shape;1084;g24887a72e3_0_5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g24887a72e3_0_5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9" name="Google Shape;1099;g24887a72e3_0_5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3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" name="Google Shape;1114;g26471e6ad3_0_5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5" name="Google Shape;1115;g26471e6ad3_0_5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g26471e6ad3_1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3" name="Google Shape;1123;g26471e6ad3_1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3" name="Shape 1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" name="Google Shape;1174;g26471e6ad3_1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5" name="Google Shape;1175;g26471e6ad3_1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9" name="Shape 1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0" name="Google Shape;1210;g26471e6ad3_1_2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1" name="Google Shape;1211;g26471e6ad3_1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5" name="Shape 1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6" name="Google Shape;1246;g26471e6ad3_1_2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7" name="Google Shape;1247;g26471e6ad3_1_2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1" name="Shape 1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2" name="Google Shape;1282;g26471e6ad3_1_2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3" name="Google Shape;1283;g26471e6ad3_1_2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6471e6ad3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26471e6ad3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1" name="Shape 1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2" name="Google Shape;1322;g26471e6ad3_1_3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3" name="Google Shape;1323;g26471e6ad3_1_3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1" name="Shape 1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2" name="Google Shape;1362;g26471e6ad3_1_3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3" name="Google Shape;1363;g26471e6ad3_1_3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1" name="Shape 1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" name="Google Shape;1402;g26471e6ad3_1_4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3" name="Google Shape;1403;g26471e6ad3_1_4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9" name="Shape 1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0" name="Google Shape;1440;g26471e6ad3_1_4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1" name="Google Shape;1441;g26471e6ad3_1_4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7" name="Shape 1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8" name="Google Shape;1478;g26471e6ad3_1_7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9" name="Google Shape;1479;g26471e6ad3_1_7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33" name="Shape 1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4" name="Google Shape;1534;g26471e6ad3_1_6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5" name="Google Shape;1535;g26471e6ad3_1_6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3" name="Shape 1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4" name="Google Shape;1584;g26471e6ad3_1_5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5" name="Google Shape;1585;g26471e6ad3_1_5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33" name="Shape 1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4" name="Google Shape;1634;g26471e6ad3_1_4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5" name="Google Shape;1635;g26471e6ad3_1_4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5" name="Shape 1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6" name="Google Shape;1706;g26471e6ad3_1_6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7" name="Google Shape;1707;g26471e6ad3_1_6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77" name="Shape 1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8" name="Google Shape;1778;g26471e6ad3_1_8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9" name="Google Shape;1779;g26471e6ad3_1_8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jpg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1.jpg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1.xml"/><Relationship Id="rId3" Type="http://schemas.openxmlformats.org/officeDocument/2006/relationships/image" Target="../media/image1.jpg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2.xml"/><Relationship Id="rId3" Type="http://schemas.openxmlformats.org/officeDocument/2006/relationships/image" Target="../media/image1.jpg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3.xml"/><Relationship Id="rId3" Type="http://schemas.openxmlformats.org/officeDocument/2006/relationships/image" Target="../media/image1.jpg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4.xml"/><Relationship Id="rId3" Type="http://schemas.openxmlformats.org/officeDocument/2006/relationships/image" Target="../media/image1.jpg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5.xml"/><Relationship Id="rId3" Type="http://schemas.openxmlformats.org/officeDocument/2006/relationships/image" Target="../media/image1.jpg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6.xml"/><Relationship Id="rId3" Type="http://schemas.openxmlformats.org/officeDocument/2006/relationships/image" Target="../media/image1.jpg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7.xml"/><Relationship Id="rId3" Type="http://schemas.openxmlformats.org/officeDocument/2006/relationships/image" Target="../media/image1.jpg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8.xml"/><Relationship Id="rId3" Type="http://schemas.openxmlformats.org/officeDocument/2006/relationships/image" Target="../media/image1.jpg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9.xml"/><Relationship Id="rId3" Type="http://schemas.openxmlformats.org/officeDocument/2006/relationships/image" Target="../media/image1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jpg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0.xml"/><Relationship Id="rId3" Type="http://schemas.openxmlformats.org/officeDocument/2006/relationships/image" Target="../media/image1.jpg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1.xml"/><Relationship Id="rId3" Type="http://schemas.openxmlformats.org/officeDocument/2006/relationships/image" Target="../media/image1.jpg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2.xml"/><Relationship Id="rId3" Type="http://schemas.openxmlformats.org/officeDocument/2006/relationships/image" Target="../media/image1.jpg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3.xml"/><Relationship Id="rId3" Type="http://schemas.openxmlformats.org/officeDocument/2006/relationships/image" Target="../media/image1.jpg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4.xml"/><Relationship Id="rId3" Type="http://schemas.openxmlformats.org/officeDocument/2006/relationships/image" Target="../media/image1.jpg"/><Relationship Id="rId4" Type="http://schemas.openxmlformats.org/officeDocument/2006/relationships/image" Target="../media/image17.png"/></Relationships>
</file>

<file path=ppt/slides/_rels/slide1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5.xml"/><Relationship Id="rId3" Type="http://schemas.openxmlformats.org/officeDocument/2006/relationships/image" Target="../media/image1.jpg"/><Relationship Id="rId4" Type="http://schemas.openxmlformats.org/officeDocument/2006/relationships/image" Target="../media/image17.png"/></Relationships>
</file>

<file path=ppt/slides/_rels/slide1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6.xml"/><Relationship Id="rId3" Type="http://schemas.openxmlformats.org/officeDocument/2006/relationships/image" Target="../media/image1.jpg"/><Relationship Id="rId4" Type="http://schemas.openxmlformats.org/officeDocument/2006/relationships/image" Target="../media/image17.png"/></Relationships>
</file>

<file path=ppt/slides/_rels/slide1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7.xml"/><Relationship Id="rId3" Type="http://schemas.openxmlformats.org/officeDocument/2006/relationships/image" Target="../media/image1.jpg"/></Relationships>
</file>

<file path=ppt/slides/_rels/slide1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8.xml"/><Relationship Id="rId3" Type="http://schemas.openxmlformats.org/officeDocument/2006/relationships/image" Target="../media/image1.jpg"/></Relationships>
</file>

<file path=ppt/slides/_rels/slide1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9.xml"/><Relationship Id="rId3" Type="http://schemas.openxmlformats.org/officeDocument/2006/relationships/image" Target="../media/image1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jpg"/></Relationships>
</file>

<file path=ppt/slides/_rels/slide1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0.xml"/><Relationship Id="rId3" Type="http://schemas.openxmlformats.org/officeDocument/2006/relationships/image" Target="../media/image1.jpg"/></Relationships>
</file>

<file path=ppt/slides/_rels/slide1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1.xml"/><Relationship Id="rId3" Type="http://schemas.openxmlformats.org/officeDocument/2006/relationships/image" Target="../media/image1.jpg"/></Relationships>
</file>

<file path=ppt/slides/_rels/slide1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2.xml"/><Relationship Id="rId3" Type="http://schemas.openxmlformats.org/officeDocument/2006/relationships/image" Target="../media/image1.jpg"/></Relationships>
</file>

<file path=ppt/slides/_rels/slide1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3.xml"/><Relationship Id="rId3" Type="http://schemas.openxmlformats.org/officeDocument/2006/relationships/image" Target="../media/image1.jpg"/></Relationships>
</file>

<file path=ppt/slides/_rels/slide1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4.xml"/><Relationship Id="rId3" Type="http://schemas.openxmlformats.org/officeDocument/2006/relationships/image" Target="../media/image1.jpg"/></Relationships>
</file>

<file path=ppt/slides/_rels/slide1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5.xml"/><Relationship Id="rId3" Type="http://schemas.openxmlformats.org/officeDocument/2006/relationships/image" Target="../media/image1.jpg"/></Relationships>
</file>

<file path=ppt/slides/_rels/slide1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6.xml"/><Relationship Id="rId3" Type="http://schemas.openxmlformats.org/officeDocument/2006/relationships/image" Target="../media/image1.jpg"/></Relationships>
</file>

<file path=ppt/slides/_rels/slide1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7.xml"/><Relationship Id="rId3" Type="http://schemas.openxmlformats.org/officeDocument/2006/relationships/image" Target="../media/image1.jpg"/></Relationships>
</file>

<file path=ppt/slides/_rels/slide1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8.xml"/><Relationship Id="rId3" Type="http://schemas.openxmlformats.org/officeDocument/2006/relationships/image" Target="../media/image1.jpg"/><Relationship Id="rId4" Type="http://schemas.openxmlformats.org/officeDocument/2006/relationships/image" Target="../media/image22.png"/></Relationships>
</file>

<file path=ppt/slides/_rels/slide1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9.xml"/><Relationship Id="rId3" Type="http://schemas.openxmlformats.org/officeDocument/2006/relationships/image" Target="../media/image1.jpg"/><Relationship Id="rId4" Type="http://schemas.openxmlformats.org/officeDocument/2006/relationships/image" Target="../media/image1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jpg"/></Relationships>
</file>

<file path=ppt/slides/_rels/slide1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0.xml"/><Relationship Id="rId3" Type="http://schemas.openxmlformats.org/officeDocument/2006/relationships/image" Target="../media/image1.jpg"/><Relationship Id="rId4" Type="http://schemas.openxmlformats.org/officeDocument/2006/relationships/image" Target="../media/image17.png"/></Relationships>
</file>

<file path=ppt/slides/_rels/slide1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1.xml"/><Relationship Id="rId3" Type="http://schemas.openxmlformats.org/officeDocument/2006/relationships/image" Target="../media/image1.jpg"/></Relationships>
</file>

<file path=ppt/slides/_rels/slide1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2.xml"/><Relationship Id="rId3" Type="http://schemas.openxmlformats.org/officeDocument/2006/relationships/image" Target="../media/image1.jpg"/></Relationships>
</file>

<file path=ppt/slides/_rels/slide1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3.xml"/><Relationship Id="rId3" Type="http://schemas.openxmlformats.org/officeDocument/2006/relationships/image" Target="../media/image1.jpg"/></Relationships>
</file>

<file path=ppt/slides/_rels/slide1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4.xml"/><Relationship Id="rId3" Type="http://schemas.openxmlformats.org/officeDocument/2006/relationships/image" Target="../media/image1.jpg"/></Relationships>
</file>

<file path=ppt/slides/_rels/slide1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5.xml"/><Relationship Id="rId3" Type="http://schemas.openxmlformats.org/officeDocument/2006/relationships/image" Target="../media/image1.jpg"/></Relationships>
</file>

<file path=ppt/slides/_rels/slide1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6.xml"/><Relationship Id="rId3" Type="http://schemas.openxmlformats.org/officeDocument/2006/relationships/image" Target="../media/image1.jpg"/></Relationships>
</file>

<file path=ppt/slides/_rels/slide1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7.xml"/><Relationship Id="rId3" Type="http://schemas.openxmlformats.org/officeDocument/2006/relationships/image" Target="../media/image1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9.png"/><Relationship Id="rId4" Type="http://schemas.openxmlformats.org/officeDocument/2006/relationships/image" Target="../media/image1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.jpg"/><Relationship Id="rId4" Type="http://schemas.openxmlformats.org/officeDocument/2006/relationships/image" Target="../media/image2.png"/><Relationship Id="rId5" Type="http://schemas.openxmlformats.org/officeDocument/2006/relationships/image" Target="../media/image11.png"/><Relationship Id="rId6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.jpg"/><Relationship Id="rId4" Type="http://schemas.openxmlformats.org/officeDocument/2006/relationships/image" Target="../media/image6.png"/><Relationship Id="rId5" Type="http://schemas.openxmlformats.org/officeDocument/2006/relationships/image" Target="../media/image4.png"/><Relationship Id="rId6" Type="http://schemas.openxmlformats.org/officeDocument/2006/relationships/image" Target="../media/image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.jp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.jp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.jp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.jp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jp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.jp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.jp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.jp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.jpg"/><Relationship Id="rId4" Type="http://schemas.openxmlformats.org/officeDocument/2006/relationships/image" Target="../media/image8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.jpg"/><Relationship Id="rId4" Type="http://schemas.openxmlformats.org/officeDocument/2006/relationships/image" Target="../media/image14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.jpg"/><Relationship Id="rId4" Type="http://schemas.openxmlformats.org/officeDocument/2006/relationships/image" Target="../media/image7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.jpg"/><Relationship Id="rId4" Type="http://schemas.openxmlformats.org/officeDocument/2006/relationships/image" Target="../media/image7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.jpg"/><Relationship Id="rId4" Type="http://schemas.openxmlformats.org/officeDocument/2006/relationships/image" Target="../media/image10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1.jp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1.jpg"/><Relationship Id="rId4" Type="http://schemas.openxmlformats.org/officeDocument/2006/relationships/image" Target="../media/image1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jp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1.jp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1.jp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1.jpg"/><Relationship Id="rId4" Type="http://schemas.openxmlformats.org/officeDocument/2006/relationships/image" Target="../media/image12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1.jp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1.jp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1.jpg"/><Relationship Id="rId4" Type="http://schemas.openxmlformats.org/officeDocument/2006/relationships/image" Target="../media/image13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1.jpg"/><Relationship Id="rId4" Type="http://schemas.openxmlformats.org/officeDocument/2006/relationships/image" Target="../media/image16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1.jpg"/><Relationship Id="rId4" Type="http://schemas.openxmlformats.org/officeDocument/2006/relationships/image" Target="../media/image21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1.jpg"/><Relationship Id="rId4" Type="http://schemas.openxmlformats.org/officeDocument/2006/relationships/image" Target="../media/image19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1.jpg"/><Relationship Id="rId4" Type="http://schemas.openxmlformats.org/officeDocument/2006/relationships/image" Target="../media/image2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jp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1.jp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1.jp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1.jp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1.jp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1.jp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1.jp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1.jpg"/><Relationship Id="rId4" Type="http://schemas.openxmlformats.org/officeDocument/2006/relationships/image" Target="../media/image17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1.jpg"/><Relationship Id="rId4" Type="http://schemas.openxmlformats.org/officeDocument/2006/relationships/image" Target="../media/image17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1.jp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1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jp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1.jp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1.jp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1.jp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1.jp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1.jp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1.jp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1.jp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1.jp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1.jp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1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jp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1.jp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1.jp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1.jp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1.jp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1.jp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1.jp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1.jp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1.jp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1.jp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1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jp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1.jp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1.jp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1.jpg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1.jpg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1.jpg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1.jpg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1.jpg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1.jpg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1.jpg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1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1545450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Convolutional 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Neural Networks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watermark.jpg" id="56" name="Google Shape;56;p1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57" name="Google Shape;57;p1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Deep Learning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1" name="Google Shape;151;p22"/>
          <p:cNvSpPr txBox="1"/>
          <p:nvPr>
            <p:ph idx="1" type="body"/>
          </p:nvPr>
        </p:nvSpPr>
        <p:spPr>
          <a:xfrm>
            <a:off x="311700" y="1152475"/>
            <a:ext cx="8748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Montserrat"/>
              <a:buChar char="●"/>
            </a:pP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To “learn” we need some measurement of error.</a:t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9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Montserrat"/>
              <a:buChar char="●"/>
            </a:pP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use a Cost/Loss Function</a:t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91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Montserrat"/>
              <a:buChar char="○"/>
            </a:pP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Quadratic</a:t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91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Montserrat"/>
              <a:buChar char="○"/>
            </a:pP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Cross-Entropy</a:t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52" name="Google Shape;152;p2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53" name="Google Shape;153;p2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17" name="Shape 1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8" name="Google Shape;1818;p11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Deep Learning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19" name="Google Shape;1819;p112"/>
          <p:cNvSpPr txBox="1"/>
          <p:nvPr>
            <p:ph idx="1" type="body"/>
          </p:nvPr>
        </p:nvSpPr>
        <p:spPr>
          <a:xfrm>
            <a:off x="30050" y="967700"/>
            <a:ext cx="3315600" cy="373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1-D Convolution</a:t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For simplicity, we begin to describe and visualize these sets of neurons as blocks instead</a:t>
            </a:r>
            <a:endParaRPr sz="24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watermark.jpg" id="1820" name="Google Shape;1820;p11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821" name="Google Shape;1821;p11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822" name="Google Shape;1822;p112"/>
          <p:cNvSpPr/>
          <p:nvPr/>
        </p:nvSpPr>
        <p:spPr>
          <a:xfrm>
            <a:off x="3542100" y="1309750"/>
            <a:ext cx="606000" cy="3238200"/>
          </a:xfrm>
          <a:prstGeom prst="rect">
            <a:avLst/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3" name="Google Shape;1823;p112"/>
          <p:cNvSpPr txBox="1"/>
          <p:nvPr>
            <p:ph idx="1" type="body"/>
          </p:nvPr>
        </p:nvSpPr>
        <p:spPr>
          <a:xfrm>
            <a:off x="3345650" y="4504825"/>
            <a:ext cx="1051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1 x L</a:t>
            </a:r>
            <a:endParaRPr sz="24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824" name="Google Shape;1824;p112"/>
          <p:cNvCxnSpPr/>
          <p:nvPr/>
        </p:nvCxnSpPr>
        <p:spPr>
          <a:xfrm flipH="1">
            <a:off x="4235225" y="2792000"/>
            <a:ext cx="492600" cy="12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1825" name="Google Shape;1825;p112"/>
          <p:cNvSpPr/>
          <p:nvPr/>
        </p:nvSpPr>
        <p:spPr>
          <a:xfrm rot="5400000">
            <a:off x="4217313" y="2189525"/>
            <a:ext cx="3364625" cy="1352225"/>
          </a:xfrm>
          <a:prstGeom prst="flowChartInputOutpu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826" name="Google Shape;1826;p112"/>
          <p:cNvCxnSpPr/>
          <p:nvPr/>
        </p:nvCxnSpPr>
        <p:spPr>
          <a:xfrm>
            <a:off x="4853025" y="1183325"/>
            <a:ext cx="370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27" name="Google Shape;1827;p112"/>
          <p:cNvCxnSpPr/>
          <p:nvPr/>
        </p:nvCxnSpPr>
        <p:spPr>
          <a:xfrm>
            <a:off x="6205250" y="1861600"/>
            <a:ext cx="370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28" name="Google Shape;1828;p112"/>
          <p:cNvSpPr/>
          <p:nvPr/>
        </p:nvSpPr>
        <p:spPr>
          <a:xfrm>
            <a:off x="6205250" y="4364575"/>
            <a:ext cx="370500" cy="183300"/>
          </a:xfrm>
          <a:prstGeom prst="rtTriangle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9" name="Google Shape;1829;p112"/>
          <p:cNvSpPr/>
          <p:nvPr/>
        </p:nvSpPr>
        <p:spPr>
          <a:xfrm rot="10800000">
            <a:off x="4865550" y="1183250"/>
            <a:ext cx="368100" cy="191400"/>
          </a:xfrm>
          <a:prstGeom prst="rtTriangle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0" name="Google Shape;1830;p112"/>
          <p:cNvSpPr/>
          <p:nvPr/>
        </p:nvSpPr>
        <p:spPr>
          <a:xfrm rot="5400000">
            <a:off x="3846813" y="2189525"/>
            <a:ext cx="3364625" cy="1352225"/>
          </a:xfrm>
          <a:prstGeom prst="flowChartInputOutput">
            <a:avLst/>
          </a:prstGeom>
          <a:solidFill>
            <a:srgbClr val="3D85C6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831" name="Google Shape;1831;p112"/>
          <p:cNvCxnSpPr/>
          <p:nvPr/>
        </p:nvCxnSpPr>
        <p:spPr>
          <a:xfrm rot="10800000">
            <a:off x="5326025" y="1142050"/>
            <a:ext cx="1284900" cy="648300"/>
          </a:xfrm>
          <a:prstGeom prst="straightConnector1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med" w="med" type="diamond"/>
            <a:tailEnd len="med" w="med" type="diamond"/>
          </a:ln>
        </p:spPr>
      </p:cxnSp>
      <p:sp>
        <p:nvSpPr>
          <p:cNvPr id="1832" name="Google Shape;1832;p112"/>
          <p:cNvSpPr txBox="1"/>
          <p:nvPr/>
        </p:nvSpPr>
        <p:spPr>
          <a:xfrm>
            <a:off x="5835900" y="1101200"/>
            <a:ext cx="14946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# of filters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833" name="Google Shape;1833;p112"/>
          <p:cNvCxnSpPr/>
          <p:nvPr/>
        </p:nvCxnSpPr>
        <p:spPr>
          <a:xfrm rot="10800000">
            <a:off x="6710975" y="1885600"/>
            <a:ext cx="0" cy="2664300"/>
          </a:xfrm>
          <a:prstGeom prst="straightConnector1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med" w="med" type="diamond"/>
            <a:tailEnd len="med" w="med" type="diamond"/>
          </a:ln>
        </p:spPr>
      </p:cxnSp>
      <p:sp>
        <p:nvSpPr>
          <p:cNvPr id="1834" name="Google Shape;1834;p112"/>
          <p:cNvSpPr txBox="1"/>
          <p:nvPr/>
        </p:nvSpPr>
        <p:spPr>
          <a:xfrm>
            <a:off x="6769600" y="2865825"/>
            <a:ext cx="14946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# of units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38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Google Shape;1839;p11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Deep Learning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40" name="Google Shape;1840;p113"/>
          <p:cNvSpPr txBox="1"/>
          <p:nvPr>
            <p:ph idx="1" type="body"/>
          </p:nvPr>
        </p:nvSpPr>
        <p:spPr>
          <a:xfrm>
            <a:off x="311700" y="967700"/>
            <a:ext cx="8520600" cy="61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Montserrat"/>
              <a:buChar char="●"/>
            </a:pP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Let’s now expand these concepts to 2-D Convolution, since we’ll mainly be dealing with images.</a:t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841" name="Google Shape;1841;p11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842" name="Google Shape;1842;p11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11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Deep Learning - 2D Convolution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848" name="Google Shape;1848;p11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849" name="Google Shape;1849;p11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850" name="Google Shape;1850;p114"/>
          <p:cNvSpPr txBox="1"/>
          <p:nvPr>
            <p:ph idx="1" type="body"/>
          </p:nvPr>
        </p:nvSpPr>
        <p:spPr>
          <a:xfrm>
            <a:off x="0" y="1011875"/>
            <a:ext cx="2659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2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Input Image: (H,W)</a:t>
            </a:r>
            <a:endParaRPr sz="22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51" name="Google Shape;1851;p114"/>
          <p:cNvSpPr/>
          <p:nvPr/>
        </p:nvSpPr>
        <p:spPr>
          <a:xfrm rot="5400000">
            <a:off x="216413" y="2475925"/>
            <a:ext cx="3364625" cy="1352225"/>
          </a:xfrm>
          <a:prstGeom prst="flowChartInputOutput">
            <a:avLst/>
          </a:prstGeom>
          <a:solidFill>
            <a:srgbClr val="B7B7B7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852" name="Google Shape;1852;p114"/>
          <p:cNvCxnSpPr/>
          <p:nvPr/>
        </p:nvCxnSpPr>
        <p:spPr>
          <a:xfrm rot="10800000">
            <a:off x="3610750" y="1469725"/>
            <a:ext cx="8316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diamond"/>
            <a:tailEnd len="med" w="med" type="diamond"/>
          </a:ln>
        </p:spPr>
      </p:cxnSp>
      <p:sp>
        <p:nvSpPr>
          <p:cNvPr id="1853" name="Google Shape;1853;p114"/>
          <p:cNvSpPr txBox="1"/>
          <p:nvPr/>
        </p:nvSpPr>
        <p:spPr>
          <a:xfrm>
            <a:off x="3071925" y="1048788"/>
            <a:ext cx="14946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# of filters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854" name="Google Shape;1854;p114"/>
          <p:cNvCxnSpPr/>
          <p:nvPr/>
        </p:nvCxnSpPr>
        <p:spPr>
          <a:xfrm rot="10800000">
            <a:off x="4923125" y="1915688"/>
            <a:ext cx="0" cy="26643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diamond"/>
            <a:tailEnd len="med" w="med" type="diamond"/>
          </a:ln>
        </p:spPr>
      </p:cxnSp>
      <p:sp>
        <p:nvSpPr>
          <p:cNvPr id="1855" name="Google Shape;1855;p114"/>
          <p:cNvSpPr txBox="1"/>
          <p:nvPr/>
        </p:nvSpPr>
        <p:spPr>
          <a:xfrm>
            <a:off x="4872050" y="3156350"/>
            <a:ext cx="21195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# of units H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56" name="Google Shape;1856;p114"/>
          <p:cNvSpPr/>
          <p:nvPr/>
        </p:nvSpPr>
        <p:spPr>
          <a:xfrm flipH="1">
            <a:off x="3632920" y="1584575"/>
            <a:ext cx="1092600" cy="3040500"/>
          </a:xfrm>
          <a:prstGeom prst="cube">
            <a:avLst>
              <a:gd fmla="val 25000" name="adj"/>
            </a:avLst>
          </a:prstGeom>
          <a:solidFill>
            <a:srgbClr val="6FA8DC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857" name="Google Shape;1857;p114"/>
          <p:cNvCxnSpPr/>
          <p:nvPr/>
        </p:nvCxnSpPr>
        <p:spPr>
          <a:xfrm rot="10800000">
            <a:off x="4627625" y="1513900"/>
            <a:ext cx="295500" cy="3054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diamond"/>
            <a:tailEnd len="med" w="med" type="diamond"/>
          </a:ln>
        </p:spPr>
      </p:cxnSp>
      <p:sp>
        <p:nvSpPr>
          <p:cNvPr id="1858" name="Google Shape;1858;p114"/>
          <p:cNvSpPr txBox="1"/>
          <p:nvPr/>
        </p:nvSpPr>
        <p:spPr>
          <a:xfrm>
            <a:off x="4732225" y="1291975"/>
            <a:ext cx="17235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# of units W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859" name="Google Shape;1859;p114"/>
          <p:cNvCxnSpPr/>
          <p:nvPr/>
        </p:nvCxnSpPr>
        <p:spPr>
          <a:xfrm flipH="1">
            <a:off x="2782825" y="2952275"/>
            <a:ext cx="492600" cy="12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63" name="Shape 1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4" name="Google Shape;1864;p11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Deep Learning - 2D Convolution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865" name="Google Shape;1865;p11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866" name="Google Shape;1866;p11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867" name="Google Shape;1867;p115"/>
          <p:cNvSpPr txBox="1"/>
          <p:nvPr>
            <p:ph idx="1" type="body"/>
          </p:nvPr>
        </p:nvSpPr>
        <p:spPr>
          <a:xfrm>
            <a:off x="0" y="1011875"/>
            <a:ext cx="2659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2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Input Image: (H,W)</a:t>
            </a:r>
            <a:endParaRPr sz="22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68" name="Google Shape;1868;p115"/>
          <p:cNvSpPr/>
          <p:nvPr/>
        </p:nvSpPr>
        <p:spPr>
          <a:xfrm rot="5400000">
            <a:off x="216413" y="2475925"/>
            <a:ext cx="3364625" cy="1352225"/>
          </a:xfrm>
          <a:prstGeom prst="flowChartInputOutput">
            <a:avLst/>
          </a:prstGeom>
          <a:solidFill>
            <a:srgbClr val="B7B7B7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869" name="Google Shape;1869;p115"/>
          <p:cNvCxnSpPr/>
          <p:nvPr/>
        </p:nvCxnSpPr>
        <p:spPr>
          <a:xfrm rot="10800000">
            <a:off x="3610750" y="1469725"/>
            <a:ext cx="8316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diamond"/>
            <a:tailEnd len="med" w="med" type="diamond"/>
          </a:ln>
        </p:spPr>
      </p:cxnSp>
      <p:sp>
        <p:nvSpPr>
          <p:cNvPr id="1870" name="Google Shape;1870;p115"/>
          <p:cNvSpPr txBox="1"/>
          <p:nvPr/>
        </p:nvSpPr>
        <p:spPr>
          <a:xfrm>
            <a:off x="3071925" y="1048788"/>
            <a:ext cx="14946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# of filters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871" name="Google Shape;1871;p115"/>
          <p:cNvCxnSpPr/>
          <p:nvPr/>
        </p:nvCxnSpPr>
        <p:spPr>
          <a:xfrm rot="10800000">
            <a:off x="4923125" y="1915688"/>
            <a:ext cx="0" cy="26643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diamond"/>
            <a:tailEnd len="med" w="med" type="diamond"/>
          </a:ln>
        </p:spPr>
      </p:cxnSp>
      <p:sp>
        <p:nvSpPr>
          <p:cNvPr id="1872" name="Google Shape;1872;p115"/>
          <p:cNvSpPr txBox="1"/>
          <p:nvPr/>
        </p:nvSpPr>
        <p:spPr>
          <a:xfrm>
            <a:off x="4872050" y="3156350"/>
            <a:ext cx="21195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# of units H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73" name="Google Shape;1873;p115"/>
          <p:cNvSpPr/>
          <p:nvPr/>
        </p:nvSpPr>
        <p:spPr>
          <a:xfrm flipH="1">
            <a:off x="3632920" y="1584575"/>
            <a:ext cx="1092600" cy="3040500"/>
          </a:xfrm>
          <a:prstGeom prst="cube">
            <a:avLst>
              <a:gd fmla="val 25000" name="adj"/>
            </a:avLst>
          </a:prstGeom>
          <a:solidFill>
            <a:srgbClr val="6FA8DC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874" name="Google Shape;1874;p115"/>
          <p:cNvCxnSpPr/>
          <p:nvPr/>
        </p:nvCxnSpPr>
        <p:spPr>
          <a:xfrm rot="10800000">
            <a:off x="4627625" y="1513900"/>
            <a:ext cx="295500" cy="3054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diamond"/>
            <a:tailEnd len="med" w="med" type="diamond"/>
          </a:ln>
        </p:spPr>
      </p:cxnSp>
      <p:sp>
        <p:nvSpPr>
          <p:cNvPr id="1875" name="Google Shape;1875;p115"/>
          <p:cNvSpPr txBox="1"/>
          <p:nvPr/>
        </p:nvSpPr>
        <p:spPr>
          <a:xfrm>
            <a:off x="4732225" y="1291975"/>
            <a:ext cx="17235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# of units W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876" name="Google Shape;1876;p115"/>
          <p:cNvCxnSpPr/>
          <p:nvPr/>
        </p:nvCxnSpPr>
        <p:spPr>
          <a:xfrm flipH="1">
            <a:off x="2782825" y="2952275"/>
            <a:ext cx="492600" cy="12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1877" name="Google Shape;1877;p115"/>
          <p:cNvSpPr/>
          <p:nvPr/>
        </p:nvSpPr>
        <p:spPr>
          <a:xfrm rot="5400000">
            <a:off x="1787692" y="4047200"/>
            <a:ext cx="1122975" cy="451325"/>
          </a:xfrm>
          <a:prstGeom prst="flowChartInputOutput">
            <a:avLst/>
          </a:prstGeom>
          <a:solidFill>
            <a:srgbClr val="F9CB9C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8" name="Google Shape;1878;p115"/>
          <p:cNvSpPr/>
          <p:nvPr/>
        </p:nvSpPr>
        <p:spPr>
          <a:xfrm flipH="1">
            <a:off x="3800952" y="4114174"/>
            <a:ext cx="451200" cy="510900"/>
          </a:xfrm>
          <a:prstGeom prst="cube">
            <a:avLst>
              <a:gd fmla="val 25000" name="adj"/>
            </a:avLst>
          </a:prstGeom>
          <a:solidFill>
            <a:srgbClr val="F9CB9C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9" name="Google Shape;1879;p115"/>
          <p:cNvSpPr txBox="1"/>
          <p:nvPr/>
        </p:nvSpPr>
        <p:spPr>
          <a:xfrm>
            <a:off x="1780825" y="3900638"/>
            <a:ext cx="14946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h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80" name="Google Shape;1880;p115"/>
          <p:cNvSpPr txBox="1"/>
          <p:nvPr/>
        </p:nvSpPr>
        <p:spPr>
          <a:xfrm>
            <a:off x="2123575" y="4600050"/>
            <a:ext cx="4512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w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11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Deep Learning - 2D Color Images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886" name="Google Shape;1886;p11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887" name="Google Shape;1887;p11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888" name="Google Shape;1888;p116"/>
          <p:cNvSpPr txBox="1"/>
          <p:nvPr>
            <p:ph idx="1" type="body"/>
          </p:nvPr>
        </p:nvSpPr>
        <p:spPr>
          <a:xfrm>
            <a:off x="-76200" y="1011875"/>
            <a:ext cx="2659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2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Input Image: (H,W,C)</a:t>
            </a:r>
            <a:endParaRPr sz="22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889" name="Google Shape;1889;p116"/>
          <p:cNvCxnSpPr/>
          <p:nvPr/>
        </p:nvCxnSpPr>
        <p:spPr>
          <a:xfrm rot="10800000">
            <a:off x="3610750" y="1469725"/>
            <a:ext cx="8316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diamond"/>
            <a:tailEnd len="med" w="med" type="diamond"/>
          </a:ln>
        </p:spPr>
      </p:cxnSp>
      <p:sp>
        <p:nvSpPr>
          <p:cNvPr id="1890" name="Google Shape;1890;p116"/>
          <p:cNvSpPr txBox="1"/>
          <p:nvPr/>
        </p:nvSpPr>
        <p:spPr>
          <a:xfrm>
            <a:off x="3071925" y="1048788"/>
            <a:ext cx="14946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# of filters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891" name="Google Shape;1891;p116"/>
          <p:cNvCxnSpPr/>
          <p:nvPr/>
        </p:nvCxnSpPr>
        <p:spPr>
          <a:xfrm rot="10800000">
            <a:off x="4923125" y="1915688"/>
            <a:ext cx="0" cy="26643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diamond"/>
            <a:tailEnd len="med" w="med" type="diamond"/>
          </a:ln>
        </p:spPr>
      </p:cxnSp>
      <p:sp>
        <p:nvSpPr>
          <p:cNvPr id="1892" name="Google Shape;1892;p116"/>
          <p:cNvSpPr txBox="1"/>
          <p:nvPr/>
        </p:nvSpPr>
        <p:spPr>
          <a:xfrm>
            <a:off x="4872050" y="3156350"/>
            <a:ext cx="21195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# of units H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93" name="Google Shape;1893;p116"/>
          <p:cNvSpPr/>
          <p:nvPr/>
        </p:nvSpPr>
        <p:spPr>
          <a:xfrm flipH="1">
            <a:off x="3632920" y="1584575"/>
            <a:ext cx="1092600" cy="3040500"/>
          </a:xfrm>
          <a:prstGeom prst="cube">
            <a:avLst>
              <a:gd fmla="val 25000" name="adj"/>
            </a:avLst>
          </a:prstGeom>
          <a:solidFill>
            <a:srgbClr val="6FA8DC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894" name="Google Shape;1894;p116"/>
          <p:cNvCxnSpPr/>
          <p:nvPr/>
        </p:nvCxnSpPr>
        <p:spPr>
          <a:xfrm rot="10800000">
            <a:off x="4627625" y="1513900"/>
            <a:ext cx="295500" cy="3054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diamond"/>
            <a:tailEnd len="med" w="med" type="diamond"/>
          </a:ln>
        </p:spPr>
      </p:cxnSp>
      <p:sp>
        <p:nvSpPr>
          <p:cNvPr id="1895" name="Google Shape;1895;p116"/>
          <p:cNvSpPr txBox="1"/>
          <p:nvPr/>
        </p:nvSpPr>
        <p:spPr>
          <a:xfrm>
            <a:off x="4732225" y="1291975"/>
            <a:ext cx="17235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# of units W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896" name="Google Shape;1896;p116"/>
          <p:cNvCxnSpPr/>
          <p:nvPr/>
        </p:nvCxnSpPr>
        <p:spPr>
          <a:xfrm flipH="1">
            <a:off x="2995625" y="3037425"/>
            <a:ext cx="492600" cy="12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1897" name="Google Shape;1897;p116"/>
          <p:cNvSpPr/>
          <p:nvPr/>
        </p:nvSpPr>
        <p:spPr>
          <a:xfrm rot="5400000">
            <a:off x="448197" y="2601917"/>
            <a:ext cx="3145090" cy="1263989"/>
          </a:xfrm>
          <a:prstGeom prst="flowChartInputOutput">
            <a:avLst/>
          </a:prstGeom>
          <a:solidFill>
            <a:srgbClr val="EAD1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898" name="Google Shape;1898;p116"/>
          <p:cNvCxnSpPr/>
          <p:nvPr/>
        </p:nvCxnSpPr>
        <p:spPr>
          <a:xfrm>
            <a:off x="1042436" y="1661367"/>
            <a:ext cx="346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99" name="Google Shape;1899;p116"/>
          <p:cNvCxnSpPr/>
          <p:nvPr/>
        </p:nvCxnSpPr>
        <p:spPr>
          <a:xfrm>
            <a:off x="2306425" y="2295386"/>
            <a:ext cx="346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00" name="Google Shape;1900;p116"/>
          <p:cNvSpPr/>
          <p:nvPr/>
        </p:nvSpPr>
        <p:spPr>
          <a:xfrm>
            <a:off x="2306425" y="4635047"/>
            <a:ext cx="346200" cy="171300"/>
          </a:xfrm>
          <a:prstGeom prst="rtTriangle">
            <a:avLst/>
          </a:prstGeom>
          <a:solidFill>
            <a:srgbClr val="EAD1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1" name="Google Shape;1901;p116"/>
          <p:cNvSpPr/>
          <p:nvPr/>
        </p:nvSpPr>
        <p:spPr>
          <a:xfrm rot="10800000">
            <a:off x="1054124" y="1661408"/>
            <a:ext cx="344100" cy="178800"/>
          </a:xfrm>
          <a:prstGeom prst="rtTriangle">
            <a:avLst/>
          </a:prstGeom>
          <a:solidFill>
            <a:srgbClr val="EAD1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2" name="Google Shape;1902;p116"/>
          <p:cNvSpPr/>
          <p:nvPr/>
        </p:nvSpPr>
        <p:spPr>
          <a:xfrm rot="5400000">
            <a:off x="101873" y="2601917"/>
            <a:ext cx="3145090" cy="1263989"/>
          </a:xfrm>
          <a:prstGeom prst="flowChartInputOutput">
            <a:avLst/>
          </a:prstGeom>
          <a:solidFill>
            <a:srgbClr val="EAD1DC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903" name="Google Shape;1903;p116"/>
          <p:cNvCxnSpPr/>
          <p:nvPr/>
        </p:nvCxnSpPr>
        <p:spPr>
          <a:xfrm rot="10800000">
            <a:off x="1581628" y="1604559"/>
            <a:ext cx="1201200" cy="606000"/>
          </a:xfrm>
          <a:prstGeom prst="straightConnector1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med" w="med" type="diamond"/>
            <a:tailEnd len="med" w="med" type="diamond"/>
          </a:ln>
        </p:spPr>
      </p:cxnSp>
      <p:sp>
        <p:nvSpPr>
          <p:cNvPr id="1904" name="Google Shape;1904;p116"/>
          <p:cNvSpPr txBox="1"/>
          <p:nvPr/>
        </p:nvSpPr>
        <p:spPr>
          <a:xfrm>
            <a:off x="2156501" y="1181500"/>
            <a:ext cx="1397100" cy="3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# of filters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905" name="Google Shape;1905;p116"/>
          <p:cNvCxnSpPr/>
          <p:nvPr/>
        </p:nvCxnSpPr>
        <p:spPr>
          <a:xfrm>
            <a:off x="1053075" y="1661386"/>
            <a:ext cx="346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06" name="Google Shape;1906;p116"/>
          <p:cNvCxnSpPr/>
          <p:nvPr/>
        </p:nvCxnSpPr>
        <p:spPr>
          <a:xfrm>
            <a:off x="2306425" y="4801386"/>
            <a:ext cx="346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07" name="Google Shape;1907;p116"/>
          <p:cNvCxnSpPr>
            <a:stCxn id="1901" idx="2"/>
          </p:cNvCxnSpPr>
          <p:nvPr/>
        </p:nvCxnSpPr>
        <p:spPr>
          <a:xfrm>
            <a:off x="1398224" y="1661408"/>
            <a:ext cx="1246200" cy="634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08" name="Google Shape;1908;p116"/>
          <p:cNvCxnSpPr/>
          <p:nvPr/>
        </p:nvCxnSpPr>
        <p:spPr>
          <a:xfrm>
            <a:off x="2649375" y="2295375"/>
            <a:ext cx="3300" cy="2505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11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Deep Learning- 2D Color Images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914" name="Google Shape;1914;p11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915" name="Google Shape;1915;p11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916" name="Google Shape;1916;p117"/>
          <p:cNvSpPr txBox="1"/>
          <p:nvPr>
            <p:ph idx="1" type="body"/>
          </p:nvPr>
        </p:nvSpPr>
        <p:spPr>
          <a:xfrm>
            <a:off x="-76200" y="1011875"/>
            <a:ext cx="2659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2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Input Image: (H,W,C)</a:t>
            </a:r>
            <a:endParaRPr sz="22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917" name="Google Shape;1917;p117"/>
          <p:cNvCxnSpPr/>
          <p:nvPr/>
        </p:nvCxnSpPr>
        <p:spPr>
          <a:xfrm rot="10800000">
            <a:off x="3610750" y="1469725"/>
            <a:ext cx="8316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diamond"/>
            <a:tailEnd len="med" w="med" type="diamond"/>
          </a:ln>
        </p:spPr>
      </p:cxnSp>
      <p:sp>
        <p:nvSpPr>
          <p:cNvPr id="1918" name="Google Shape;1918;p117"/>
          <p:cNvSpPr txBox="1"/>
          <p:nvPr/>
        </p:nvSpPr>
        <p:spPr>
          <a:xfrm>
            <a:off x="3071925" y="1048788"/>
            <a:ext cx="14946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# of filters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919" name="Google Shape;1919;p117"/>
          <p:cNvCxnSpPr/>
          <p:nvPr/>
        </p:nvCxnSpPr>
        <p:spPr>
          <a:xfrm rot="10800000">
            <a:off x="4923125" y="1915688"/>
            <a:ext cx="0" cy="26643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diamond"/>
            <a:tailEnd len="med" w="med" type="diamond"/>
          </a:ln>
        </p:spPr>
      </p:cxnSp>
      <p:sp>
        <p:nvSpPr>
          <p:cNvPr id="1920" name="Google Shape;1920;p117"/>
          <p:cNvSpPr txBox="1"/>
          <p:nvPr/>
        </p:nvSpPr>
        <p:spPr>
          <a:xfrm>
            <a:off x="4872050" y="3156350"/>
            <a:ext cx="21195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# of units H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21" name="Google Shape;1921;p117"/>
          <p:cNvSpPr/>
          <p:nvPr/>
        </p:nvSpPr>
        <p:spPr>
          <a:xfrm flipH="1">
            <a:off x="3632920" y="1584575"/>
            <a:ext cx="1092600" cy="3040500"/>
          </a:xfrm>
          <a:prstGeom prst="cube">
            <a:avLst>
              <a:gd fmla="val 25000" name="adj"/>
            </a:avLst>
          </a:prstGeom>
          <a:solidFill>
            <a:srgbClr val="6FA8DC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922" name="Google Shape;1922;p117"/>
          <p:cNvCxnSpPr/>
          <p:nvPr/>
        </p:nvCxnSpPr>
        <p:spPr>
          <a:xfrm rot="10800000">
            <a:off x="4627625" y="1513900"/>
            <a:ext cx="295500" cy="3054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diamond"/>
            <a:tailEnd len="med" w="med" type="diamond"/>
          </a:ln>
        </p:spPr>
      </p:cxnSp>
      <p:sp>
        <p:nvSpPr>
          <p:cNvPr id="1923" name="Google Shape;1923;p117"/>
          <p:cNvSpPr txBox="1"/>
          <p:nvPr/>
        </p:nvSpPr>
        <p:spPr>
          <a:xfrm>
            <a:off x="4732225" y="1291975"/>
            <a:ext cx="17235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# of units W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924" name="Google Shape;1924;p117"/>
          <p:cNvCxnSpPr/>
          <p:nvPr/>
        </p:nvCxnSpPr>
        <p:spPr>
          <a:xfrm flipH="1">
            <a:off x="2995625" y="3037425"/>
            <a:ext cx="492600" cy="12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1925" name="Google Shape;1925;p117"/>
          <p:cNvSpPr/>
          <p:nvPr/>
        </p:nvSpPr>
        <p:spPr>
          <a:xfrm rot="5400000">
            <a:off x="448197" y="2601917"/>
            <a:ext cx="3145090" cy="1263989"/>
          </a:xfrm>
          <a:prstGeom prst="flowChartInputOutput">
            <a:avLst/>
          </a:prstGeom>
          <a:solidFill>
            <a:srgbClr val="EAD1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926" name="Google Shape;1926;p117"/>
          <p:cNvCxnSpPr/>
          <p:nvPr/>
        </p:nvCxnSpPr>
        <p:spPr>
          <a:xfrm>
            <a:off x="1042436" y="1661367"/>
            <a:ext cx="346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27" name="Google Shape;1927;p117"/>
          <p:cNvCxnSpPr/>
          <p:nvPr/>
        </p:nvCxnSpPr>
        <p:spPr>
          <a:xfrm>
            <a:off x="2306425" y="2295386"/>
            <a:ext cx="346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28" name="Google Shape;1928;p117"/>
          <p:cNvSpPr/>
          <p:nvPr/>
        </p:nvSpPr>
        <p:spPr>
          <a:xfrm>
            <a:off x="2306425" y="4635047"/>
            <a:ext cx="346200" cy="171300"/>
          </a:xfrm>
          <a:prstGeom prst="rtTriangle">
            <a:avLst/>
          </a:prstGeom>
          <a:solidFill>
            <a:srgbClr val="EAD1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9" name="Google Shape;1929;p117"/>
          <p:cNvSpPr/>
          <p:nvPr/>
        </p:nvSpPr>
        <p:spPr>
          <a:xfrm rot="10800000">
            <a:off x="1054124" y="1661408"/>
            <a:ext cx="344100" cy="178800"/>
          </a:xfrm>
          <a:prstGeom prst="rtTriangle">
            <a:avLst/>
          </a:prstGeom>
          <a:solidFill>
            <a:srgbClr val="EAD1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0" name="Google Shape;1930;p117"/>
          <p:cNvSpPr/>
          <p:nvPr/>
        </p:nvSpPr>
        <p:spPr>
          <a:xfrm rot="5400000">
            <a:off x="101873" y="2601917"/>
            <a:ext cx="3145090" cy="1263989"/>
          </a:xfrm>
          <a:prstGeom prst="flowChartInputOutput">
            <a:avLst/>
          </a:prstGeom>
          <a:solidFill>
            <a:srgbClr val="EAD1DC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931" name="Google Shape;1931;p117"/>
          <p:cNvCxnSpPr/>
          <p:nvPr/>
        </p:nvCxnSpPr>
        <p:spPr>
          <a:xfrm rot="10800000">
            <a:off x="1581628" y="1604559"/>
            <a:ext cx="1201200" cy="606000"/>
          </a:xfrm>
          <a:prstGeom prst="straightConnector1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med" w="med" type="diamond"/>
            <a:tailEnd len="med" w="med" type="diamond"/>
          </a:ln>
        </p:spPr>
      </p:cxnSp>
      <p:sp>
        <p:nvSpPr>
          <p:cNvPr id="1932" name="Google Shape;1932;p117"/>
          <p:cNvSpPr txBox="1"/>
          <p:nvPr/>
        </p:nvSpPr>
        <p:spPr>
          <a:xfrm>
            <a:off x="2156501" y="1181500"/>
            <a:ext cx="1397100" cy="3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# of filters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933" name="Google Shape;1933;p117"/>
          <p:cNvCxnSpPr/>
          <p:nvPr/>
        </p:nvCxnSpPr>
        <p:spPr>
          <a:xfrm>
            <a:off x="1053075" y="1661386"/>
            <a:ext cx="346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34" name="Google Shape;1934;p117"/>
          <p:cNvCxnSpPr/>
          <p:nvPr/>
        </p:nvCxnSpPr>
        <p:spPr>
          <a:xfrm>
            <a:off x="2306425" y="4801386"/>
            <a:ext cx="346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35" name="Google Shape;1935;p117"/>
          <p:cNvCxnSpPr>
            <a:stCxn id="1929" idx="2"/>
          </p:cNvCxnSpPr>
          <p:nvPr/>
        </p:nvCxnSpPr>
        <p:spPr>
          <a:xfrm>
            <a:off x="1398224" y="1661408"/>
            <a:ext cx="1246200" cy="634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36" name="Google Shape;1936;p117"/>
          <p:cNvCxnSpPr/>
          <p:nvPr/>
        </p:nvCxnSpPr>
        <p:spPr>
          <a:xfrm>
            <a:off x="2649375" y="2295375"/>
            <a:ext cx="3300" cy="2505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37" name="Google Shape;1937;p117"/>
          <p:cNvSpPr/>
          <p:nvPr/>
        </p:nvSpPr>
        <p:spPr>
          <a:xfrm flipH="1">
            <a:off x="3800952" y="4114174"/>
            <a:ext cx="451200" cy="510900"/>
          </a:xfrm>
          <a:prstGeom prst="cube">
            <a:avLst>
              <a:gd fmla="val 25000" name="adj"/>
            </a:avLst>
          </a:prstGeom>
          <a:solidFill>
            <a:srgbClr val="F9CB9C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8" name="Google Shape;1938;p117"/>
          <p:cNvSpPr/>
          <p:nvPr/>
        </p:nvSpPr>
        <p:spPr>
          <a:xfrm rot="5400000">
            <a:off x="1519267" y="4014213"/>
            <a:ext cx="1122975" cy="451325"/>
          </a:xfrm>
          <a:prstGeom prst="flowChartInputOutput">
            <a:avLst/>
          </a:prstGeom>
          <a:solidFill>
            <a:srgbClr val="F9CB9C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9" name="Google Shape;1939;p117"/>
          <p:cNvSpPr txBox="1"/>
          <p:nvPr/>
        </p:nvSpPr>
        <p:spPr>
          <a:xfrm>
            <a:off x="1501025" y="3866675"/>
            <a:ext cx="14946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h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40" name="Google Shape;1940;p117"/>
          <p:cNvSpPr txBox="1"/>
          <p:nvPr/>
        </p:nvSpPr>
        <p:spPr>
          <a:xfrm>
            <a:off x="1752450" y="4507888"/>
            <a:ext cx="4512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w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41" name="Google Shape;1941;p117"/>
          <p:cNvSpPr/>
          <p:nvPr/>
        </p:nvSpPr>
        <p:spPr>
          <a:xfrm>
            <a:off x="2307475" y="3898675"/>
            <a:ext cx="344100" cy="902700"/>
          </a:xfrm>
          <a:prstGeom prst="rect">
            <a:avLst/>
          </a:prstGeom>
          <a:solidFill>
            <a:srgbClr val="F9CB9C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942" name="Google Shape;1942;p117"/>
          <p:cNvCxnSpPr/>
          <p:nvPr/>
        </p:nvCxnSpPr>
        <p:spPr>
          <a:xfrm>
            <a:off x="1855100" y="3678411"/>
            <a:ext cx="346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943" name="Google Shape;1943;p117"/>
          <p:cNvCxnSpPr/>
          <p:nvPr/>
        </p:nvCxnSpPr>
        <p:spPr>
          <a:xfrm>
            <a:off x="2203650" y="3668450"/>
            <a:ext cx="450600" cy="225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1944" name="Google Shape;1944;p117"/>
          <p:cNvSpPr txBox="1"/>
          <p:nvPr/>
        </p:nvSpPr>
        <p:spPr>
          <a:xfrm>
            <a:off x="2306425" y="4665313"/>
            <a:ext cx="4512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c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48" name="Shape 1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9" name="Google Shape;1949;p11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Deep Learning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50" name="Google Shape;1950;p118"/>
          <p:cNvSpPr txBox="1"/>
          <p:nvPr>
            <p:ph idx="1" type="body"/>
          </p:nvPr>
        </p:nvSpPr>
        <p:spPr>
          <a:xfrm>
            <a:off x="311700" y="967700"/>
            <a:ext cx="8520600" cy="61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Montserrat"/>
              <a:buChar char="●"/>
            </a:pP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Filters are commonly visualized with grids</a:t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951" name="Google Shape;1951;p11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952" name="Google Shape;1952;p11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953" name="Google Shape;1953;p118"/>
          <p:cNvGraphicFramePr/>
          <p:nvPr/>
        </p:nvGraphicFramePr>
        <p:xfrm>
          <a:off x="55350" y="1891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{95BE51C6-8BBB-4E19-AB22-96F5080850BA}</a:tableStyleId>
              </a:tblPr>
              <a:tblGrid>
                <a:gridCol w="382850"/>
                <a:gridCol w="382850"/>
                <a:gridCol w="382850"/>
                <a:gridCol w="382850"/>
                <a:gridCol w="382850"/>
                <a:gridCol w="382850"/>
              </a:tblGrid>
              <a:tr h="3631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</a:tr>
              <a:tr h="3631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3F3F3"/>
                          </a:solidFill>
                        </a:rPr>
                        <a:t>1</a:t>
                      </a:r>
                      <a:endParaRPr>
                        <a:solidFill>
                          <a:srgbClr val="F3F3F3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3F3F3"/>
                          </a:solidFill>
                        </a:rPr>
                        <a:t>1</a:t>
                      </a:r>
                      <a:endParaRPr>
                        <a:solidFill>
                          <a:srgbClr val="F3F3F3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3F3F3"/>
                          </a:solidFill>
                        </a:rPr>
                        <a:t>1</a:t>
                      </a:r>
                      <a:endParaRPr>
                        <a:solidFill>
                          <a:srgbClr val="F3F3F3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3F3F3"/>
                          </a:solidFill>
                        </a:rPr>
                        <a:t>1</a:t>
                      </a:r>
                      <a:endParaRPr>
                        <a:solidFill>
                          <a:srgbClr val="F3F3F3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</a:tr>
              <a:tr h="3631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EFEFEF"/>
                          </a:solidFill>
                        </a:rPr>
                        <a:t>1</a:t>
                      </a:r>
                      <a:endParaRPr>
                        <a:solidFill>
                          <a:srgbClr val="EFEFEF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EFEFEF"/>
                          </a:solidFill>
                        </a:rPr>
                        <a:t>1</a:t>
                      </a:r>
                      <a:endParaRPr>
                        <a:solidFill>
                          <a:srgbClr val="EFEFEF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</a:tr>
              <a:tr h="3631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EFEFEF"/>
                          </a:solidFill>
                        </a:rPr>
                        <a:t>1</a:t>
                      </a:r>
                      <a:endParaRPr>
                        <a:solidFill>
                          <a:srgbClr val="EFEFEF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EFEFEF"/>
                          </a:solidFill>
                        </a:rPr>
                        <a:t>1</a:t>
                      </a:r>
                      <a:endParaRPr>
                        <a:solidFill>
                          <a:srgbClr val="EFEFEF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</a:tr>
              <a:tr h="3631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3F3F3"/>
                          </a:solidFill>
                        </a:rPr>
                        <a:t>1</a:t>
                      </a:r>
                      <a:endParaRPr>
                        <a:solidFill>
                          <a:srgbClr val="F3F3F3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3F3F3"/>
                          </a:solidFill>
                        </a:rPr>
                        <a:t>1</a:t>
                      </a:r>
                      <a:endParaRPr>
                        <a:solidFill>
                          <a:srgbClr val="F3F3F3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3F3F3"/>
                          </a:solidFill>
                        </a:rPr>
                        <a:t>1</a:t>
                      </a:r>
                      <a:endParaRPr>
                        <a:solidFill>
                          <a:srgbClr val="F3F3F3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3F3F3"/>
                          </a:solidFill>
                        </a:rPr>
                        <a:t>1</a:t>
                      </a:r>
                      <a:endParaRPr>
                        <a:solidFill>
                          <a:srgbClr val="F3F3F3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</a:tr>
              <a:tr h="3631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57" name="Shape 1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8" name="Google Shape;1958;p11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Deep Learning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59" name="Google Shape;1959;p119"/>
          <p:cNvSpPr txBox="1"/>
          <p:nvPr>
            <p:ph idx="1" type="body"/>
          </p:nvPr>
        </p:nvSpPr>
        <p:spPr>
          <a:xfrm>
            <a:off x="311700" y="967700"/>
            <a:ext cx="8520600" cy="61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Montserrat"/>
              <a:buChar char="●"/>
            </a:pP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Filters are commonly visualized with grids</a:t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960" name="Google Shape;1960;p11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961" name="Google Shape;1961;p11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962" name="Google Shape;1962;p119"/>
          <p:cNvGraphicFramePr/>
          <p:nvPr/>
        </p:nvGraphicFramePr>
        <p:xfrm>
          <a:off x="55350" y="1891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{95BE51C6-8BBB-4E19-AB22-96F5080850BA}</a:tableStyleId>
              </a:tblPr>
              <a:tblGrid>
                <a:gridCol w="382850"/>
                <a:gridCol w="382850"/>
                <a:gridCol w="382850"/>
                <a:gridCol w="382850"/>
                <a:gridCol w="382850"/>
                <a:gridCol w="382850"/>
              </a:tblGrid>
              <a:tr h="3631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</a:tr>
              <a:tr h="3631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3F3F3"/>
                          </a:solidFill>
                        </a:rPr>
                        <a:t>1</a:t>
                      </a:r>
                      <a:endParaRPr>
                        <a:solidFill>
                          <a:srgbClr val="F3F3F3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3F3F3"/>
                          </a:solidFill>
                        </a:rPr>
                        <a:t>1</a:t>
                      </a:r>
                      <a:endParaRPr>
                        <a:solidFill>
                          <a:srgbClr val="F3F3F3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3F3F3"/>
                          </a:solidFill>
                        </a:rPr>
                        <a:t>1</a:t>
                      </a:r>
                      <a:endParaRPr>
                        <a:solidFill>
                          <a:srgbClr val="F3F3F3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3F3F3"/>
                          </a:solidFill>
                        </a:rPr>
                        <a:t>1</a:t>
                      </a:r>
                      <a:endParaRPr>
                        <a:solidFill>
                          <a:srgbClr val="F3F3F3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</a:tr>
              <a:tr h="3631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EFEFEF"/>
                          </a:solidFill>
                        </a:rPr>
                        <a:t>1</a:t>
                      </a:r>
                      <a:endParaRPr>
                        <a:solidFill>
                          <a:srgbClr val="EFEFEF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EFEFEF"/>
                          </a:solidFill>
                        </a:rPr>
                        <a:t>1</a:t>
                      </a:r>
                      <a:endParaRPr>
                        <a:solidFill>
                          <a:srgbClr val="EFEFEF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</a:tr>
              <a:tr h="3631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EFEFEF"/>
                          </a:solidFill>
                        </a:rPr>
                        <a:t>1</a:t>
                      </a:r>
                      <a:endParaRPr>
                        <a:solidFill>
                          <a:srgbClr val="EFEFEF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EFEFEF"/>
                          </a:solidFill>
                        </a:rPr>
                        <a:t>1</a:t>
                      </a:r>
                      <a:endParaRPr>
                        <a:solidFill>
                          <a:srgbClr val="EFEFEF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</a:tr>
              <a:tr h="3631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3F3F3"/>
                          </a:solidFill>
                        </a:rPr>
                        <a:t>1</a:t>
                      </a:r>
                      <a:endParaRPr>
                        <a:solidFill>
                          <a:srgbClr val="F3F3F3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3F3F3"/>
                          </a:solidFill>
                        </a:rPr>
                        <a:t>1</a:t>
                      </a:r>
                      <a:endParaRPr>
                        <a:solidFill>
                          <a:srgbClr val="F3F3F3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3F3F3"/>
                          </a:solidFill>
                        </a:rPr>
                        <a:t>1</a:t>
                      </a:r>
                      <a:endParaRPr>
                        <a:solidFill>
                          <a:srgbClr val="F3F3F3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3F3F3"/>
                          </a:solidFill>
                        </a:rPr>
                        <a:t>1</a:t>
                      </a:r>
                      <a:endParaRPr>
                        <a:solidFill>
                          <a:srgbClr val="F3F3F3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</a:tr>
              <a:tr h="3631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963" name="Google Shape;1963;p119"/>
          <p:cNvGraphicFramePr/>
          <p:nvPr/>
        </p:nvGraphicFramePr>
        <p:xfrm>
          <a:off x="3200175" y="2711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{95BE51C6-8BBB-4E19-AB22-96F5080850BA}</a:tableStyleId>
              </a:tblPr>
              <a:tblGrid>
                <a:gridCol w="382850"/>
                <a:gridCol w="382850"/>
                <a:gridCol w="382850"/>
              </a:tblGrid>
              <a:tr h="3631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31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31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964" name="Google Shape;1964;p119"/>
          <p:cNvSpPr txBox="1"/>
          <p:nvPr/>
        </p:nvSpPr>
        <p:spPr>
          <a:xfrm>
            <a:off x="3118350" y="4034075"/>
            <a:ext cx="1312200" cy="39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3 by 3 Filter  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12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Deep Learning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70" name="Google Shape;1970;p120"/>
          <p:cNvSpPr txBox="1"/>
          <p:nvPr>
            <p:ph idx="1" type="body"/>
          </p:nvPr>
        </p:nvSpPr>
        <p:spPr>
          <a:xfrm>
            <a:off x="311700" y="967700"/>
            <a:ext cx="8520600" cy="61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Montserrat"/>
              <a:buChar char="●"/>
            </a:pP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Filters are commonly visualized with grids</a:t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971" name="Google Shape;1971;p12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972" name="Google Shape;1972;p12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973" name="Google Shape;1973;p120"/>
          <p:cNvGraphicFramePr/>
          <p:nvPr/>
        </p:nvGraphicFramePr>
        <p:xfrm>
          <a:off x="55350" y="1891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{95BE51C6-8BBB-4E19-AB22-96F5080850BA}</a:tableStyleId>
              </a:tblPr>
              <a:tblGrid>
                <a:gridCol w="382850"/>
                <a:gridCol w="382850"/>
                <a:gridCol w="382850"/>
                <a:gridCol w="382850"/>
                <a:gridCol w="382850"/>
                <a:gridCol w="382850"/>
              </a:tblGrid>
              <a:tr h="3631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</a:tr>
              <a:tr h="3631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3F3F3"/>
                          </a:solidFill>
                        </a:rPr>
                        <a:t>1</a:t>
                      </a:r>
                      <a:endParaRPr>
                        <a:solidFill>
                          <a:srgbClr val="F3F3F3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3F3F3"/>
                          </a:solidFill>
                        </a:rPr>
                        <a:t>1</a:t>
                      </a:r>
                      <a:endParaRPr>
                        <a:solidFill>
                          <a:srgbClr val="F3F3F3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3F3F3"/>
                          </a:solidFill>
                        </a:rPr>
                        <a:t>1</a:t>
                      </a:r>
                      <a:endParaRPr>
                        <a:solidFill>
                          <a:srgbClr val="F3F3F3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3F3F3"/>
                          </a:solidFill>
                        </a:rPr>
                        <a:t>1</a:t>
                      </a:r>
                      <a:endParaRPr>
                        <a:solidFill>
                          <a:srgbClr val="F3F3F3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</a:tr>
              <a:tr h="3631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EFEFEF"/>
                          </a:solidFill>
                        </a:rPr>
                        <a:t>1</a:t>
                      </a:r>
                      <a:endParaRPr>
                        <a:solidFill>
                          <a:srgbClr val="EFEFEF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EFEFEF"/>
                          </a:solidFill>
                        </a:rPr>
                        <a:t>1</a:t>
                      </a:r>
                      <a:endParaRPr>
                        <a:solidFill>
                          <a:srgbClr val="EFEFEF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</a:tr>
              <a:tr h="3631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EFEFEF"/>
                          </a:solidFill>
                        </a:rPr>
                        <a:t>1</a:t>
                      </a:r>
                      <a:endParaRPr>
                        <a:solidFill>
                          <a:srgbClr val="EFEFEF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EFEFEF"/>
                          </a:solidFill>
                        </a:rPr>
                        <a:t>1</a:t>
                      </a:r>
                      <a:endParaRPr>
                        <a:solidFill>
                          <a:srgbClr val="EFEFEF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</a:tr>
              <a:tr h="3631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3F3F3"/>
                          </a:solidFill>
                        </a:rPr>
                        <a:t>1</a:t>
                      </a:r>
                      <a:endParaRPr>
                        <a:solidFill>
                          <a:srgbClr val="F3F3F3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3F3F3"/>
                          </a:solidFill>
                        </a:rPr>
                        <a:t>1</a:t>
                      </a:r>
                      <a:endParaRPr>
                        <a:solidFill>
                          <a:srgbClr val="F3F3F3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3F3F3"/>
                          </a:solidFill>
                        </a:rPr>
                        <a:t>1</a:t>
                      </a:r>
                      <a:endParaRPr>
                        <a:solidFill>
                          <a:srgbClr val="F3F3F3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3F3F3"/>
                          </a:solidFill>
                        </a:rPr>
                        <a:t>1</a:t>
                      </a:r>
                      <a:endParaRPr>
                        <a:solidFill>
                          <a:srgbClr val="F3F3F3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</a:tr>
              <a:tr h="3631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</a:tr>
            </a:tbl>
          </a:graphicData>
        </a:graphic>
      </p:graphicFrame>
      <p:sp>
        <p:nvSpPr>
          <p:cNvPr id="1974" name="Google Shape;1974;p120"/>
          <p:cNvSpPr/>
          <p:nvPr/>
        </p:nvSpPr>
        <p:spPr>
          <a:xfrm>
            <a:off x="58275" y="1890500"/>
            <a:ext cx="1148700" cy="11772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975" name="Google Shape;1975;p120"/>
          <p:cNvCxnSpPr/>
          <p:nvPr/>
        </p:nvCxnSpPr>
        <p:spPr>
          <a:xfrm>
            <a:off x="1185150" y="1885500"/>
            <a:ext cx="3170100" cy="831300"/>
          </a:xfrm>
          <a:prstGeom prst="straightConnector1">
            <a:avLst/>
          </a:prstGeom>
          <a:noFill/>
          <a:ln cap="flat" cmpd="sng" w="19050">
            <a:solidFill>
              <a:srgbClr val="EA9999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1976" name="Google Shape;1976;p120"/>
          <p:cNvSpPr txBox="1"/>
          <p:nvPr/>
        </p:nvSpPr>
        <p:spPr>
          <a:xfrm>
            <a:off x="3118350" y="4034075"/>
            <a:ext cx="1312200" cy="39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3 by 3 Filter  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977" name="Google Shape;1977;p120"/>
          <p:cNvCxnSpPr/>
          <p:nvPr/>
        </p:nvCxnSpPr>
        <p:spPr>
          <a:xfrm>
            <a:off x="55350" y="1885500"/>
            <a:ext cx="3143100" cy="836400"/>
          </a:xfrm>
          <a:prstGeom prst="straightConnector1">
            <a:avLst/>
          </a:prstGeom>
          <a:noFill/>
          <a:ln cap="flat" cmpd="sng" w="19050">
            <a:solidFill>
              <a:srgbClr val="EA9999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978" name="Google Shape;1978;p120"/>
          <p:cNvCxnSpPr/>
          <p:nvPr/>
        </p:nvCxnSpPr>
        <p:spPr>
          <a:xfrm>
            <a:off x="82550" y="3067700"/>
            <a:ext cx="3115800" cy="826200"/>
          </a:xfrm>
          <a:prstGeom prst="straightConnector1">
            <a:avLst/>
          </a:prstGeom>
          <a:noFill/>
          <a:ln cap="flat" cmpd="sng" w="19050">
            <a:solidFill>
              <a:srgbClr val="EA9999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979" name="Google Shape;1979;p120"/>
          <p:cNvCxnSpPr/>
          <p:nvPr/>
        </p:nvCxnSpPr>
        <p:spPr>
          <a:xfrm>
            <a:off x="1206975" y="3067700"/>
            <a:ext cx="1991400" cy="520500"/>
          </a:xfrm>
          <a:prstGeom prst="straightConnector1">
            <a:avLst/>
          </a:prstGeom>
          <a:noFill/>
          <a:ln cap="flat" cmpd="sng" w="19050">
            <a:solidFill>
              <a:srgbClr val="EA9999"/>
            </a:solidFill>
            <a:prstDash val="dash"/>
            <a:round/>
            <a:headEnd len="med" w="med" type="none"/>
            <a:tailEnd len="med" w="med" type="none"/>
          </a:ln>
        </p:spPr>
      </p:cxnSp>
      <p:graphicFrame>
        <p:nvGraphicFramePr>
          <p:cNvPr id="1980" name="Google Shape;1980;p120"/>
          <p:cNvGraphicFramePr/>
          <p:nvPr/>
        </p:nvGraphicFramePr>
        <p:xfrm>
          <a:off x="3200175" y="2711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{95BE51C6-8BBB-4E19-AB22-96F5080850BA}</a:tableStyleId>
              </a:tblPr>
              <a:tblGrid>
                <a:gridCol w="382850"/>
                <a:gridCol w="382850"/>
                <a:gridCol w="382850"/>
              </a:tblGrid>
              <a:tr h="3631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31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31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84" name="Shape 1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5" name="Google Shape;1985;p12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Deep Learning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86" name="Google Shape;1986;p121"/>
          <p:cNvSpPr txBox="1"/>
          <p:nvPr>
            <p:ph idx="1" type="body"/>
          </p:nvPr>
        </p:nvSpPr>
        <p:spPr>
          <a:xfrm>
            <a:off x="311700" y="967700"/>
            <a:ext cx="8520600" cy="61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Montserrat"/>
              <a:buChar char="●"/>
            </a:pP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Filters are commonly visualized with grids</a:t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987" name="Google Shape;1987;p12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988" name="Google Shape;1988;p12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989" name="Google Shape;1989;p121"/>
          <p:cNvGraphicFramePr/>
          <p:nvPr/>
        </p:nvGraphicFramePr>
        <p:xfrm>
          <a:off x="55350" y="1891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{95BE51C6-8BBB-4E19-AB22-96F5080850BA}</a:tableStyleId>
              </a:tblPr>
              <a:tblGrid>
                <a:gridCol w="382850"/>
                <a:gridCol w="382850"/>
                <a:gridCol w="382850"/>
                <a:gridCol w="382850"/>
                <a:gridCol w="382850"/>
                <a:gridCol w="382850"/>
              </a:tblGrid>
              <a:tr h="3631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</a:tr>
              <a:tr h="3631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3F3F3"/>
                          </a:solidFill>
                        </a:rPr>
                        <a:t>1</a:t>
                      </a:r>
                      <a:endParaRPr>
                        <a:solidFill>
                          <a:srgbClr val="F3F3F3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3F3F3"/>
                          </a:solidFill>
                        </a:rPr>
                        <a:t>1</a:t>
                      </a:r>
                      <a:endParaRPr>
                        <a:solidFill>
                          <a:srgbClr val="F3F3F3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3F3F3"/>
                          </a:solidFill>
                        </a:rPr>
                        <a:t>1</a:t>
                      </a:r>
                      <a:endParaRPr>
                        <a:solidFill>
                          <a:srgbClr val="F3F3F3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3F3F3"/>
                          </a:solidFill>
                        </a:rPr>
                        <a:t>1</a:t>
                      </a:r>
                      <a:endParaRPr>
                        <a:solidFill>
                          <a:srgbClr val="F3F3F3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</a:tr>
              <a:tr h="3631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EFEFEF"/>
                          </a:solidFill>
                        </a:rPr>
                        <a:t>1</a:t>
                      </a:r>
                      <a:endParaRPr>
                        <a:solidFill>
                          <a:srgbClr val="EFEFEF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EFEFEF"/>
                          </a:solidFill>
                        </a:rPr>
                        <a:t>1</a:t>
                      </a:r>
                      <a:endParaRPr>
                        <a:solidFill>
                          <a:srgbClr val="EFEFEF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</a:tr>
              <a:tr h="3631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EFEFEF"/>
                          </a:solidFill>
                        </a:rPr>
                        <a:t>1</a:t>
                      </a:r>
                      <a:endParaRPr>
                        <a:solidFill>
                          <a:srgbClr val="EFEFEF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EFEFEF"/>
                          </a:solidFill>
                        </a:rPr>
                        <a:t>1</a:t>
                      </a:r>
                      <a:endParaRPr>
                        <a:solidFill>
                          <a:srgbClr val="EFEFEF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</a:tr>
              <a:tr h="3631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3F3F3"/>
                          </a:solidFill>
                        </a:rPr>
                        <a:t>1</a:t>
                      </a:r>
                      <a:endParaRPr>
                        <a:solidFill>
                          <a:srgbClr val="F3F3F3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3F3F3"/>
                          </a:solidFill>
                        </a:rPr>
                        <a:t>1</a:t>
                      </a:r>
                      <a:endParaRPr>
                        <a:solidFill>
                          <a:srgbClr val="F3F3F3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3F3F3"/>
                          </a:solidFill>
                        </a:rPr>
                        <a:t>1</a:t>
                      </a:r>
                      <a:endParaRPr>
                        <a:solidFill>
                          <a:srgbClr val="F3F3F3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3F3F3"/>
                          </a:solidFill>
                        </a:rPr>
                        <a:t>1</a:t>
                      </a:r>
                      <a:endParaRPr>
                        <a:solidFill>
                          <a:srgbClr val="F3F3F3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</a:tr>
              <a:tr h="3631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</a:tr>
            </a:tbl>
          </a:graphicData>
        </a:graphic>
      </p:graphicFrame>
      <p:sp>
        <p:nvSpPr>
          <p:cNvPr id="1990" name="Google Shape;1990;p121"/>
          <p:cNvSpPr/>
          <p:nvPr/>
        </p:nvSpPr>
        <p:spPr>
          <a:xfrm>
            <a:off x="58275" y="1890500"/>
            <a:ext cx="1148700" cy="11772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991" name="Google Shape;1991;p121"/>
          <p:cNvCxnSpPr/>
          <p:nvPr/>
        </p:nvCxnSpPr>
        <p:spPr>
          <a:xfrm>
            <a:off x="1185150" y="1885500"/>
            <a:ext cx="3170100" cy="831300"/>
          </a:xfrm>
          <a:prstGeom prst="straightConnector1">
            <a:avLst/>
          </a:prstGeom>
          <a:noFill/>
          <a:ln cap="flat" cmpd="sng" w="19050">
            <a:solidFill>
              <a:srgbClr val="EA9999"/>
            </a:solidFill>
            <a:prstDash val="dash"/>
            <a:round/>
            <a:headEnd len="med" w="med" type="none"/>
            <a:tailEnd len="med" w="med" type="none"/>
          </a:ln>
        </p:spPr>
      </p:cxnSp>
      <p:graphicFrame>
        <p:nvGraphicFramePr>
          <p:cNvPr id="1992" name="Google Shape;1992;p121"/>
          <p:cNvGraphicFramePr/>
          <p:nvPr/>
        </p:nvGraphicFramePr>
        <p:xfrm>
          <a:off x="3200175" y="2711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{95BE51C6-8BBB-4E19-AB22-96F5080850BA}</a:tableStyleId>
              </a:tblPr>
              <a:tblGrid>
                <a:gridCol w="382850"/>
                <a:gridCol w="382850"/>
                <a:gridCol w="382850"/>
              </a:tblGrid>
              <a:tr h="3631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31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31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993" name="Google Shape;1993;p121"/>
          <p:cNvSpPr txBox="1"/>
          <p:nvPr/>
        </p:nvSpPr>
        <p:spPr>
          <a:xfrm>
            <a:off x="3118350" y="4034075"/>
            <a:ext cx="1312200" cy="39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3 by 3 Filter  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994" name="Google Shape;1994;p121"/>
          <p:cNvCxnSpPr/>
          <p:nvPr/>
        </p:nvCxnSpPr>
        <p:spPr>
          <a:xfrm>
            <a:off x="55350" y="1885500"/>
            <a:ext cx="3143100" cy="836400"/>
          </a:xfrm>
          <a:prstGeom prst="straightConnector1">
            <a:avLst/>
          </a:prstGeom>
          <a:noFill/>
          <a:ln cap="flat" cmpd="sng" w="19050">
            <a:solidFill>
              <a:srgbClr val="EA9999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995" name="Google Shape;1995;p121"/>
          <p:cNvCxnSpPr/>
          <p:nvPr/>
        </p:nvCxnSpPr>
        <p:spPr>
          <a:xfrm>
            <a:off x="82550" y="3067700"/>
            <a:ext cx="3115800" cy="826200"/>
          </a:xfrm>
          <a:prstGeom prst="straightConnector1">
            <a:avLst/>
          </a:prstGeom>
          <a:noFill/>
          <a:ln cap="flat" cmpd="sng" w="19050">
            <a:solidFill>
              <a:srgbClr val="EA9999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996" name="Google Shape;1996;p121"/>
          <p:cNvCxnSpPr/>
          <p:nvPr/>
        </p:nvCxnSpPr>
        <p:spPr>
          <a:xfrm>
            <a:off x="1206975" y="3067700"/>
            <a:ext cx="1991400" cy="520500"/>
          </a:xfrm>
          <a:prstGeom prst="straightConnector1">
            <a:avLst/>
          </a:prstGeom>
          <a:noFill/>
          <a:ln cap="flat" cmpd="sng" w="19050">
            <a:solidFill>
              <a:srgbClr val="EA9999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997" name="Google Shape;1997;p121"/>
          <p:cNvCxnSpPr/>
          <p:nvPr/>
        </p:nvCxnSpPr>
        <p:spPr>
          <a:xfrm flipH="1">
            <a:off x="4430550" y="3242775"/>
            <a:ext cx="492600" cy="12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graphicFrame>
        <p:nvGraphicFramePr>
          <p:cNvPr id="1998" name="Google Shape;1998;p121"/>
          <p:cNvGraphicFramePr/>
          <p:nvPr/>
        </p:nvGraphicFramePr>
        <p:xfrm>
          <a:off x="4937525" y="2739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{95BE51C6-8BBB-4E19-AB22-96F5080850BA}</a:tableStyleId>
              </a:tblPr>
              <a:tblGrid>
                <a:gridCol w="483000"/>
                <a:gridCol w="488050"/>
                <a:gridCol w="508050"/>
              </a:tblGrid>
              <a:tr h="3631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</a:t>
                      </a:r>
                      <a:r>
                        <a:rPr lang="en" sz="1200">
                          <a:solidFill>
                            <a:srgbClr val="222222"/>
                          </a:solidFill>
                          <a:highlight>
                            <a:srgbClr val="FFFFFF"/>
                          </a:highlight>
                        </a:rPr>
                        <a:t>×</a:t>
                      </a:r>
                      <a:r>
                        <a:rPr lang="en" sz="1200">
                          <a:solidFill>
                            <a:srgbClr val="990000"/>
                          </a:solidFill>
                          <a:highlight>
                            <a:srgbClr val="FFFFFF"/>
                          </a:highlight>
                        </a:rPr>
                        <a:t>0</a:t>
                      </a:r>
                      <a:endParaRPr sz="1200">
                        <a:solidFill>
                          <a:srgbClr val="990000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</a:t>
                      </a:r>
                      <a:r>
                        <a:rPr lang="en" sz="1200">
                          <a:solidFill>
                            <a:srgbClr val="222222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×</a:t>
                      </a:r>
                      <a:r>
                        <a:rPr lang="en" sz="1200">
                          <a:solidFill>
                            <a:srgbClr val="990000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0</a:t>
                      </a:r>
                      <a:endParaRPr sz="1200">
                        <a:solidFill>
                          <a:srgbClr val="990000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</a:t>
                      </a:r>
                      <a:r>
                        <a:rPr lang="en" sz="1200">
                          <a:solidFill>
                            <a:srgbClr val="222222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×</a:t>
                      </a:r>
                      <a:r>
                        <a:rPr lang="en" sz="1200">
                          <a:solidFill>
                            <a:srgbClr val="990000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0</a:t>
                      </a:r>
                      <a:endParaRPr sz="1200">
                        <a:solidFill>
                          <a:srgbClr val="990000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31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</a:t>
                      </a:r>
                      <a:r>
                        <a:rPr lang="en" sz="1200">
                          <a:solidFill>
                            <a:srgbClr val="222222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×</a:t>
                      </a:r>
                      <a:r>
                        <a:rPr lang="en" sz="1200">
                          <a:solidFill>
                            <a:srgbClr val="990000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0</a:t>
                      </a:r>
                      <a:endParaRPr sz="1200">
                        <a:solidFill>
                          <a:srgbClr val="990000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</a:t>
                      </a:r>
                      <a:r>
                        <a:rPr lang="en" sz="1200">
                          <a:solidFill>
                            <a:srgbClr val="222222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×</a:t>
                      </a:r>
                      <a:r>
                        <a:rPr lang="en" sz="1200">
                          <a:solidFill>
                            <a:srgbClr val="990000"/>
                          </a:solidFill>
                        </a:rPr>
                        <a:t>-1</a:t>
                      </a:r>
                      <a:endParaRPr sz="1200">
                        <a:solidFill>
                          <a:srgbClr val="990000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</a:t>
                      </a:r>
                      <a:r>
                        <a:rPr lang="en" sz="1200">
                          <a:solidFill>
                            <a:srgbClr val="222222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×</a:t>
                      </a:r>
                      <a:r>
                        <a:rPr lang="en" sz="1200">
                          <a:solidFill>
                            <a:srgbClr val="990000"/>
                          </a:solidFill>
                        </a:rPr>
                        <a:t>1</a:t>
                      </a:r>
                      <a:endParaRPr sz="1200">
                        <a:solidFill>
                          <a:srgbClr val="990000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31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</a:t>
                      </a:r>
                      <a:r>
                        <a:rPr lang="en" sz="1200">
                          <a:solidFill>
                            <a:srgbClr val="222222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×</a:t>
                      </a:r>
                      <a:r>
                        <a:rPr lang="en" sz="1200">
                          <a:solidFill>
                            <a:srgbClr val="990000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0</a:t>
                      </a:r>
                      <a:endParaRPr sz="1200">
                        <a:solidFill>
                          <a:srgbClr val="990000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</a:t>
                      </a:r>
                      <a:r>
                        <a:rPr lang="en" sz="1200">
                          <a:solidFill>
                            <a:srgbClr val="222222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×</a:t>
                      </a:r>
                      <a:r>
                        <a:rPr lang="en" sz="1200">
                          <a:solidFill>
                            <a:srgbClr val="990000"/>
                          </a:solidFill>
                        </a:rPr>
                        <a:t>1</a:t>
                      </a:r>
                      <a:endParaRPr sz="1200">
                        <a:solidFill>
                          <a:srgbClr val="990000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</a:t>
                      </a:r>
                      <a:r>
                        <a:rPr lang="en" sz="1200">
                          <a:solidFill>
                            <a:srgbClr val="222222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×</a:t>
                      </a:r>
                      <a:r>
                        <a:rPr lang="en" sz="1200">
                          <a:solidFill>
                            <a:srgbClr val="990000"/>
                          </a:solidFill>
                        </a:rPr>
                        <a:t>-1</a:t>
                      </a:r>
                      <a:endParaRPr sz="1200">
                        <a:solidFill>
                          <a:srgbClr val="990000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999" name="Google Shape;1999;p121"/>
          <p:cNvSpPr txBox="1"/>
          <p:nvPr/>
        </p:nvSpPr>
        <p:spPr>
          <a:xfrm>
            <a:off x="4988600" y="4034075"/>
            <a:ext cx="1312200" cy="39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Multiply by filter weights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Deep Learning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9" name="Google Shape;159;p23"/>
          <p:cNvSpPr txBox="1"/>
          <p:nvPr>
            <p:ph idx="1" type="body"/>
          </p:nvPr>
        </p:nvSpPr>
        <p:spPr>
          <a:xfrm>
            <a:off x="311700" y="1152475"/>
            <a:ext cx="8748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Montserrat"/>
              <a:buChar char="●"/>
            </a:pP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Once we have the measurement of error, we need to minimize it by choosing the correct weight and bias values.</a:t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9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Montserrat"/>
              <a:buChar char="●"/>
            </a:pP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use gradient descent to find the optimal values.</a:t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60" name="Google Shape;160;p2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61" name="Google Shape;161;p2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03" name="Shape 2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4" name="Google Shape;2004;p12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Deep Learning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05" name="Google Shape;2005;p122"/>
          <p:cNvSpPr txBox="1"/>
          <p:nvPr>
            <p:ph idx="1" type="body"/>
          </p:nvPr>
        </p:nvSpPr>
        <p:spPr>
          <a:xfrm>
            <a:off x="311700" y="967700"/>
            <a:ext cx="8520600" cy="61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Montserrat"/>
              <a:buChar char="●"/>
            </a:pP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Filters are commonly visualized with grids</a:t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006" name="Google Shape;2006;p12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007" name="Google Shape;2007;p12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008" name="Google Shape;2008;p122"/>
          <p:cNvGraphicFramePr/>
          <p:nvPr/>
        </p:nvGraphicFramePr>
        <p:xfrm>
          <a:off x="55350" y="1891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{95BE51C6-8BBB-4E19-AB22-96F5080850BA}</a:tableStyleId>
              </a:tblPr>
              <a:tblGrid>
                <a:gridCol w="382850"/>
                <a:gridCol w="382850"/>
                <a:gridCol w="382850"/>
                <a:gridCol w="382850"/>
                <a:gridCol w="382850"/>
                <a:gridCol w="382850"/>
              </a:tblGrid>
              <a:tr h="3631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</a:tr>
              <a:tr h="3631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3F3F3"/>
                          </a:solidFill>
                        </a:rPr>
                        <a:t>1</a:t>
                      </a:r>
                      <a:endParaRPr>
                        <a:solidFill>
                          <a:srgbClr val="F3F3F3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3F3F3"/>
                          </a:solidFill>
                        </a:rPr>
                        <a:t>1</a:t>
                      </a:r>
                      <a:endParaRPr>
                        <a:solidFill>
                          <a:srgbClr val="F3F3F3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3F3F3"/>
                          </a:solidFill>
                        </a:rPr>
                        <a:t>1</a:t>
                      </a:r>
                      <a:endParaRPr>
                        <a:solidFill>
                          <a:srgbClr val="F3F3F3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3F3F3"/>
                          </a:solidFill>
                        </a:rPr>
                        <a:t>1</a:t>
                      </a:r>
                      <a:endParaRPr>
                        <a:solidFill>
                          <a:srgbClr val="F3F3F3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</a:tr>
              <a:tr h="3631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EFEFEF"/>
                          </a:solidFill>
                        </a:rPr>
                        <a:t>1</a:t>
                      </a:r>
                      <a:endParaRPr>
                        <a:solidFill>
                          <a:srgbClr val="EFEFEF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EFEFEF"/>
                          </a:solidFill>
                        </a:rPr>
                        <a:t>1</a:t>
                      </a:r>
                      <a:endParaRPr>
                        <a:solidFill>
                          <a:srgbClr val="EFEFEF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</a:tr>
              <a:tr h="3631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EFEFEF"/>
                          </a:solidFill>
                        </a:rPr>
                        <a:t>1</a:t>
                      </a:r>
                      <a:endParaRPr>
                        <a:solidFill>
                          <a:srgbClr val="EFEFEF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EFEFEF"/>
                          </a:solidFill>
                        </a:rPr>
                        <a:t>1</a:t>
                      </a:r>
                      <a:endParaRPr>
                        <a:solidFill>
                          <a:srgbClr val="EFEFEF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</a:tr>
              <a:tr h="3631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3F3F3"/>
                          </a:solidFill>
                        </a:rPr>
                        <a:t>1</a:t>
                      </a:r>
                      <a:endParaRPr>
                        <a:solidFill>
                          <a:srgbClr val="F3F3F3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3F3F3"/>
                          </a:solidFill>
                        </a:rPr>
                        <a:t>1</a:t>
                      </a:r>
                      <a:endParaRPr>
                        <a:solidFill>
                          <a:srgbClr val="F3F3F3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3F3F3"/>
                          </a:solidFill>
                        </a:rPr>
                        <a:t>1</a:t>
                      </a:r>
                      <a:endParaRPr>
                        <a:solidFill>
                          <a:srgbClr val="F3F3F3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3F3F3"/>
                          </a:solidFill>
                        </a:rPr>
                        <a:t>1</a:t>
                      </a:r>
                      <a:endParaRPr>
                        <a:solidFill>
                          <a:srgbClr val="F3F3F3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</a:tr>
              <a:tr h="3631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</a:tr>
            </a:tbl>
          </a:graphicData>
        </a:graphic>
      </p:graphicFrame>
      <p:sp>
        <p:nvSpPr>
          <p:cNvPr id="2009" name="Google Shape;2009;p122"/>
          <p:cNvSpPr/>
          <p:nvPr/>
        </p:nvSpPr>
        <p:spPr>
          <a:xfrm>
            <a:off x="58275" y="1890500"/>
            <a:ext cx="1148700" cy="11772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010" name="Google Shape;2010;p122"/>
          <p:cNvCxnSpPr/>
          <p:nvPr/>
        </p:nvCxnSpPr>
        <p:spPr>
          <a:xfrm>
            <a:off x="1185150" y="1885500"/>
            <a:ext cx="3170100" cy="831300"/>
          </a:xfrm>
          <a:prstGeom prst="straightConnector1">
            <a:avLst/>
          </a:prstGeom>
          <a:noFill/>
          <a:ln cap="flat" cmpd="sng" w="19050">
            <a:solidFill>
              <a:srgbClr val="EA9999"/>
            </a:solidFill>
            <a:prstDash val="dash"/>
            <a:round/>
            <a:headEnd len="med" w="med" type="none"/>
            <a:tailEnd len="med" w="med" type="none"/>
          </a:ln>
        </p:spPr>
      </p:cxnSp>
      <p:graphicFrame>
        <p:nvGraphicFramePr>
          <p:cNvPr id="2011" name="Google Shape;2011;p122"/>
          <p:cNvGraphicFramePr/>
          <p:nvPr/>
        </p:nvGraphicFramePr>
        <p:xfrm>
          <a:off x="3200175" y="2711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{95BE51C6-8BBB-4E19-AB22-96F5080850BA}</a:tableStyleId>
              </a:tblPr>
              <a:tblGrid>
                <a:gridCol w="382850"/>
                <a:gridCol w="382850"/>
                <a:gridCol w="382850"/>
              </a:tblGrid>
              <a:tr h="3631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31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31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012" name="Google Shape;2012;p122"/>
          <p:cNvSpPr txBox="1"/>
          <p:nvPr/>
        </p:nvSpPr>
        <p:spPr>
          <a:xfrm>
            <a:off x="3118350" y="4034075"/>
            <a:ext cx="1312200" cy="39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3 by 3 Filter  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013" name="Google Shape;2013;p122"/>
          <p:cNvCxnSpPr/>
          <p:nvPr/>
        </p:nvCxnSpPr>
        <p:spPr>
          <a:xfrm>
            <a:off x="55350" y="1885500"/>
            <a:ext cx="3143100" cy="836400"/>
          </a:xfrm>
          <a:prstGeom prst="straightConnector1">
            <a:avLst/>
          </a:prstGeom>
          <a:noFill/>
          <a:ln cap="flat" cmpd="sng" w="19050">
            <a:solidFill>
              <a:srgbClr val="EA9999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014" name="Google Shape;2014;p122"/>
          <p:cNvCxnSpPr/>
          <p:nvPr/>
        </p:nvCxnSpPr>
        <p:spPr>
          <a:xfrm>
            <a:off x="82550" y="3067700"/>
            <a:ext cx="3115800" cy="826200"/>
          </a:xfrm>
          <a:prstGeom prst="straightConnector1">
            <a:avLst/>
          </a:prstGeom>
          <a:noFill/>
          <a:ln cap="flat" cmpd="sng" w="19050">
            <a:solidFill>
              <a:srgbClr val="EA9999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015" name="Google Shape;2015;p122"/>
          <p:cNvCxnSpPr/>
          <p:nvPr/>
        </p:nvCxnSpPr>
        <p:spPr>
          <a:xfrm>
            <a:off x="1206975" y="3067700"/>
            <a:ext cx="1991400" cy="520500"/>
          </a:xfrm>
          <a:prstGeom prst="straightConnector1">
            <a:avLst/>
          </a:prstGeom>
          <a:noFill/>
          <a:ln cap="flat" cmpd="sng" w="19050">
            <a:solidFill>
              <a:srgbClr val="EA9999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016" name="Google Shape;2016;p122"/>
          <p:cNvCxnSpPr/>
          <p:nvPr/>
        </p:nvCxnSpPr>
        <p:spPr>
          <a:xfrm flipH="1">
            <a:off x="4430550" y="3242775"/>
            <a:ext cx="492600" cy="12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graphicFrame>
        <p:nvGraphicFramePr>
          <p:cNvPr id="2017" name="Google Shape;2017;p122"/>
          <p:cNvGraphicFramePr/>
          <p:nvPr/>
        </p:nvGraphicFramePr>
        <p:xfrm>
          <a:off x="4937525" y="2739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{95BE51C6-8BBB-4E19-AB22-96F5080850BA}</a:tableStyleId>
              </a:tblPr>
              <a:tblGrid>
                <a:gridCol w="483000"/>
                <a:gridCol w="488050"/>
                <a:gridCol w="508050"/>
              </a:tblGrid>
              <a:tr h="3631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</a:t>
                      </a:r>
                      <a:r>
                        <a:rPr lang="en" sz="1200">
                          <a:solidFill>
                            <a:srgbClr val="222222"/>
                          </a:solidFill>
                          <a:highlight>
                            <a:srgbClr val="FFFFFF"/>
                          </a:highlight>
                        </a:rPr>
                        <a:t>×</a:t>
                      </a:r>
                      <a:r>
                        <a:rPr lang="en" sz="1200">
                          <a:solidFill>
                            <a:srgbClr val="990000"/>
                          </a:solidFill>
                          <a:highlight>
                            <a:srgbClr val="FFFFFF"/>
                          </a:highlight>
                        </a:rPr>
                        <a:t>0</a:t>
                      </a:r>
                      <a:endParaRPr sz="1200">
                        <a:solidFill>
                          <a:srgbClr val="990000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</a:t>
                      </a:r>
                      <a:r>
                        <a:rPr lang="en" sz="1200">
                          <a:solidFill>
                            <a:srgbClr val="222222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×</a:t>
                      </a:r>
                      <a:r>
                        <a:rPr lang="en" sz="1200">
                          <a:solidFill>
                            <a:srgbClr val="990000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0</a:t>
                      </a:r>
                      <a:endParaRPr sz="1200">
                        <a:solidFill>
                          <a:srgbClr val="990000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</a:t>
                      </a:r>
                      <a:r>
                        <a:rPr lang="en" sz="1200">
                          <a:solidFill>
                            <a:srgbClr val="222222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×</a:t>
                      </a:r>
                      <a:r>
                        <a:rPr lang="en" sz="1200">
                          <a:solidFill>
                            <a:srgbClr val="990000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0</a:t>
                      </a:r>
                      <a:endParaRPr sz="1200">
                        <a:solidFill>
                          <a:srgbClr val="990000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31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</a:t>
                      </a:r>
                      <a:r>
                        <a:rPr lang="en" sz="1200">
                          <a:solidFill>
                            <a:srgbClr val="222222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×</a:t>
                      </a:r>
                      <a:r>
                        <a:rPr lang="en" sz="1200">
                          <a:solidFill>
                            <a:srgbClr val="990000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0</a:t>
                      </a:r>
                      <a:endParaRPr sz="1200">
                        <a:solidFill>
                          <a:srgbClr val="990000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</a:t>
                      </a:r>
                      <a:r>
                        <a:rPr lang="en" sz="1200">
                          <a:solidFill>
                            <a:srgbClr val="222222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×</a:t>
                      </a:r>
                      <a:r>
                        <a:rPr lang="en" sz="1200">
                          <a:solidFill>
                            <a:srgbClr val="990000"/>
                          </a:solidFill>
                        </a:rPr>
                        <a:t>-1</a:t>
                      </a:r>
                      <a:endParaRPr sz="1200">
                        <a:solidFill>
                          <a:srgbClr val="990000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</a:t>
                      </a:r>
                      <a:r>
                        <a:rPr lang="en" sz="1200">
                          <a:solidFill>
                            <a:srgbClr val="222222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×</a:t>
                      </a:r>
                      <a:r>
                        <a:rPr lang="en" sz="1200">
                          <a:solidFill>
                            <a:srgbClr val="990000"/>
                          </a:solidFill>
                        </a:rPr>
                        <a:t>1</a:t>
                      </a:r>
                      <a:endParaRPr sz="1200">
                        <a:solidFill>
                          <a:srgbClr val="990000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31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</a:t>
                      </a:r>
                      <a:r>
                        <a:rPr lang="en" sz="1200">
                          <a:solidFill>
                            <a:srgbClr val="222222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×</a:t>
                      </a:r>
                      <a:r>
                        <a:rPr lang="en" sz="1200">
                          <a:solidFill>
                            <a:srgbClr val="990000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0</a:t>
                      </a:r>
                      <a:endParaRPr sz="1200">
                        <a:solidFill>
                          <a:srgbClr val="990000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</a:t>
                      </a:r>
                      <a:r>
                        <a:rPr lang="en" sz="1200">
                          <a:solidFill>
                            <a:srgbClr val="222222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×</a:t>
                      </a:r>
                      <a:r>
                        <a:rPr lang="en" sz="1200">
                          <a:solidFill>
                            <a:srgbClr val="990000"/>
                          </a:solidFill>
                        </a:rPr>
                        <a:t>1</a:t>
                      </a:r>
                      <a:endParaRPr sz="1200">
                        <a:solidFill>
                          <a:srgbClr val="990000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</a:t>
                      </a:r>
                      <a:r>
                        <a:rPr lang="en" sz="1200">
                          <a:solidFill>
                            <a:srgbClr val="222222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×</a:t>
                      </a:r>
                      <a:r>
                        <a:rPr lang="en" sz="1200">
                          <a:solidFill>
                            <a:srgbClr val="990000"/>
                          </a:solidFill>
                        </a:rPr>
                        <a:t>-1</a:t>
                      </a:r>
                      <a:endParaRPr sz="1200">
                        <a:solidFill>
                          <a:srgbClr val="990000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cxnSp>
        <p:nvCxnSpPr>
          <p:cNvPr id="2018" name="Google Shape;2018;p122"/>
          <p:cNvCxnSpPr/>
          <p:nvPr/>
        </p:nvCxnSpPr>
        <p:spPr>
          <a:xfrm flipH="1">
            <a:off x="6464725" y="3242775"/>
            <a:ext cx="492600" cy="12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graphicFrame>
        <p:nvGraphicFramePr>
          <p:cNvPr id="2019" name="Google Shape;2019;p122"/>
          <p:cNvGraphicFramePr/>
          <p:nvPr/>
        </p:nvGraphicFramePr>
        <p:xfrm>
          <a:off x="7005425" y="2711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{95BE51C6-8BBB-4E19-AB22-96F5080850BA}</a:tableStyleId>
              </a:tblPr>
              <a:tblGrid>
                <a:gridCol w="382850"/>
                <a:gridCol w="382850"/>
                <a:gridCol w="382850"/>
              </a:tblGrid>
              <a:tr h="3631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31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31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020" name="Google Shape;2020;p122"/>
          <p:cNvSpPr txBox="1"/>
          <p:nvPr/>
        </p:nvSpPr>
        <p:spPr>
          <a:xfrm>
            <a:off x="4988600" y="4034075"/>
            <a:ext cx="1312200" cy="39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Multiply by filter weights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21" name="Google Shape;2021;p122"/>
          <p:cNvSpPr txBox="1"/>
          <p:nvPr/>
        </p:nvSpPr>
        <p:spPr>
          <a:xfrm>
            <a:off x="6923600" y="4096325"/>
            <a:ext cx="1312200" cy="39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Sum the Result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22" name="Google Shape;2022;p122"/>
          <p:cNvSpPr txBox="1"/>
          <p:nvPr/>
        </p:nvSpPr>
        <p:spPr>
          <a:xfrm>
            <a:off x="8649300" y="2980425"/>
            <a:ext cx="455700" cy="39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Montserrat"/>
                <a:ea typeface="Montserrat"/>
                <a:cs typeface="Montserrat"/>
                <a:sym typeface="Montserrat"/>
              </a:rPr>
              <a:t>0</a:t>
            </a:r>
            <a:endParaRPr sz="25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023" name="Google Shape;2023;p122"/>
          <p:cNvCxnSpPr/>
          <p:nvPr/>
        </p:nvCxnSpPr>
        <p:spPr>
          <a:xfrm flipH="1">
            <a:off x="8189725" y="3242775"/>
            <a:ext cx="492600" cy="12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27" name="Shape 2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8" name="Google Shape;2028;p12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Deep Learning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29" name="Google Shape;2029;p123"/>
          <p:cNvSpPr txBox="1"/>
          <p:nvPr>
            <p:ph idx="1" type="body"/>
          </p:nvPr>
        </p:nvSpPr>
        <p:spPr>
          <a:xfrm>
            <a:off x="311700" y="967700"/>
            <a:ext cx="8520600" cy="61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Montserrat"/>
              <a:buChar char="●"/>
            </a:pP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Stride Distance of 1 Example</a:t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030" name="Google Shape;2030;p12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031" name="Google Shape;2031;p12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032" name="Google Shape;2032;p123"/>
          <p:cNvGraphicFramePr/>
          <p:nvPr/>
        </p:nvGraphicFramePr>
        <p:xfrm>
          <a:off x="893550" y="1891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{95BE51C6-8BBB-4E19-AB22-96F5080850BA}</a:tableStyleId>
              </a:tblPr>
              <a:tblGrid>
                <a:gridCol w="382850"/>
                <a:gridCol w="382850"/>
                <a:gridCol w="382850"/>
                <a:gridCol w="382850"/>
                <a:gridCol w="382850"/>
                <a:gridCol w="382850"/>
              </a:tblGrid>
              <a:tr h="3631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</a:tr>
              <a:tr h="3631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3F3F3"/>
                          </a:solidFill>
                        </a:rPr>
                        <a:t>1</a:t>
                      </a:r>
                      <a:endParaRPr>
                        <a:solidFill>
                          <a:srgbClr val="F3F3F3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3F3F3"/>
                          </a:solidFill>
                        </a:rPr>
                        <a:t>1</a:t>
                      </a:r>
                      <a:endParaRPr>
                        <a:solidFill>
                          <a:srgbClr val="F3F3F3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3F3F3"/>
                          </a:solidFill>
                        </a:rPr>
                        <a:t>1</a:t>
                      </a:r>
                      <a:endParaRPr>
                        <a:solidFill>
                          <a:srgbClr val="F3F3F3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3F3F3"/>
                          </a:solidFill>
                        </a:rPr>
                        <a:t>1</a:t>
                      </a:r>
                      <a:endParaRPr>
                        <a:solidFill>
                          <a:srgbClr val="F3F3F3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</a:tr>
              <a:tr h="3631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EFEFEF"/>
                          </a:solidFill>
                        </a:rPr>
                        <a:t>1</a:t>
                      </a:r>
                      <a:endParaRPr>
                        <a:solidFill>
                          <a:srgbClr val="EFEFEF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EFEFEF"/>
                          </a:solidFill>
                        </a:rPr>
                        <a:t>1</a:t>
                      </a:r>
                      <a:endParaRPr>
                        <a:solidFill>
                          <a:srgbClr val="EFEFEF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</a:tr>
              <a:tr h="3631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EFEFEF"/>
                          </a:solidFill>
                        </a:rPr>
                        <a:t>1</a:t>
                      </a:r>
                      <a:endParaRPr>
                        <a:solidFill>
                          <a:srgbClr val="EFEFEF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EFEFEF"/>
                          </a:solidFill>
                        </a:rPr>
                        <a:t>1</a:t>
                      </a:r>
                      <a:endParaRPr>
                        <a:solidFill>
                          <a:srgbClr val="EFEFEF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</a:tr>
              <a:tr h="3631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3F3F3"/>
                          </a:solidFill>
                        </a:rPr>
                        <a:t>1</a:t>
                      </a:r>
                      <a:endParaRPr>
                        <a:solidFill>
                          <a:srgbClr val="F3F3F3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3F3F3"/>
                          </a:solidFill>
                        </a:rPr>
                        <a:t>1</a:t>
                      </a:r>
                      <a:endParaRPr>
                        <a:solidFill>
                          <a:srgbClr val="F3F3F3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3F3F3"/>
                          </a:solidFill>
                        </a:rPr>
                        <a:t>1</a:t>
                      </a:r>
                      <a:endParaRPr>
                        <a:solidFill>
                          <a:srgbClr val="F3F3F3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3F3F3"/>
                          </a:solidFill>
                        </a:rPr>
                        <a:t>1</a:t>
                      </a:r>
                      <a:endParaRPr>
                        <a:solidFill>
                          <a:srgbClr val="F3F3F3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</a:tr>
              <a:tr h="3631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</a:tr>
            </a:tbl>
          </a:graphicData>
        </a:graphic>
      </p:graphicFrame>
      <p:sp>
        <p:nvSpPr>
          <p:cNvPr id="2033" name="Google Shape;2033;p123"/>
          <p:cNvSpPr/>
          <p:nvPr/>
        </p:nvSpPr>
        <p:spPr>
          <a:xfrm>
            <a:off x="1277100" y="1896500"/>
            <a:ext cx="1148700" cy="11772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034" name="Google Shape;2034;p123"/>
          <p:cNvCxnSpPr/>
          <p:nvPr/>
        </p:nvCxnSpPr>
        <p:spPr>
          <a:xfrm>
            <a:off x="2403975" y="1891500"/>
            <a:ext cx="3170100" cy="831300"/>
          </a:xfrm>
          <a:prstGeom prst="straightConnector1">
            <a:avLst/>
          </a:prstGeom>
          <a:noFill/>
          <a:ln cap="flat" cmpd="sng" w="19050">
            <a:solidFill>
              <a:srgbClr val="EA9999"/>
            </a:solidFill>
            <a:prstDash val="dash"/>
            <a:round/>
            <a:headEnd len="med" w="med" type="none"/>
            <a:tailEnd len="med" w="med" type="none"/>
          </a:ln>
        </p:spPr>
      </p:cxnSp>
      <p:graphicFrame>
        <p:nvGraphicFramePr>
          <p:cNvPr id="2035" name="Google Shape;2035;p123"/>
          <p:cNvGraphicFramePr/>
          <p:nvPr/>
        </p:nvGraphicFramePr>
        <p:xfrm>
          <a:off x="4419000" y="2717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{95BE51C6-8BBB-4E19-AB22-96F5080850BA}</a:tableStyleId>
              </a:tblPr>
              <a:tblGrid>
                <a:gridCol w="382850"/>
                <a:gridCol w="382850"/>
                <a:gridCol w="382850"/>
              </a:tblGrid>
              <a:tr h="3631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31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31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036" name="Google Shape;2036;p123"/>
          <p:cNvSpPr txBox="1"/>
          <p:nvPr/>
        </p:nvSpPr>
        <p:spPr>
          <a:xfrm>
            <a:off x="4372225" y="3989000"/>
            <a:ext cx="1312200" cy="39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3 by 3 Filter  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037" name="Google Shape;2037;p123"/>
          <p:cNvCxnSpPr/>
          <p:nvPr/>
        </p:nvCxnSpPr>
        <p:spPr>
          <a:xfrm>
            <a:off x="1274175" y="1891500"/>
            <a:ext cx="3143100" cy="836400"/>
          </a:xfrm>
          <a:prstGeom prst="straightConnector1">
            <a:avLst/>
          </a:prstGeom>
          <a:noFill/>
          <a:ln cap="flat" cmpd="sng" w="19050">
            <a:solidFill>
              <a:srgbClr val="EA9999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038" name="Google Shape;2038;p123"/>
          <p:cNvCxnSpPr/>
          <p:nvPr/>
        </p:nvCxnSpPr>
        <p:spPr>
          <a:xfrm>
            <a:off x="1301375" y="3073700"/>
            <a:ext cx="3115800" cy="826200"/>
          </a:xfrm>
          <a:prstGeom prst="straightConnector1">
            <a:avLst/>
          </a:prstGeom>
          <a:noFill/>
          <a:ln cap="flat" cmpd="sng" w="19050">
            <a:solidFill>
              <a:srgbClr val="EA9999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039" name="Google Shape;2039;p123"/>
          <p:cNvCxnSpPr/>
          <p:nvPr/>
        </p:nvCxnSpPr>
        <p:spPr>
          <a:xfrm>
            <a:off x="2425800" y="3073700"/>
            <a:ext cx="1991400" cy="520500"/>
          </a:xfrm>
          <a:prstGeom prst="straightConnector1">
            <a:avLst/>
          </a:prstGeom>
          <a:noFill/>
          <a:ln cap="flat" cmpd="sng" w="19050">
            <a:solidFill>
              <a:srgbClr val="EA9999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040" name="Google Shape;2040;p123"/>
          <p:cNvCxnSpPr/>
          <p:nvPr/>
        </p:nvCxnSpPr>
        <p:spPr>
          <a:xfrm>
            <a:off x="891475" y="1800350"/>
            <a:ext cx="3756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12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Deep Learning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46" name="Google Shape;2046;p124"/>
          <p:cNvSpPr txBox="1"/>
          <p:nvPr>
            <p:ph idx="1" type="body"/>
          </p:nvPr>
        </p:nvSpPr>
        <p:spPr>
          <a:xfrm>
            <a:off x="311700" y="967700"/>
            <a:ext cx="8520600" cy="61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Montserrat"/>
              <a:buChar char="●"/>
            </a:pP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Stride Distance of 2 Example</a:t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047" name="Google Shape;2047;p12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048" name="Google Shape;2048;p12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049" name="Google Shape;2049;p124"/>
          <p:cNvGraphicFramePr/>
          <p:nvPr/>
        </p:nvGraphicFramePr>
        <p:xfrm>
          <a:off x="893550" y="1891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{95BE51C6-8BBB-4E19-AB22-96F5080850BA}</a:tableStyleId>
              </a:tblPr>
              <a:tblGrid>
                <a:gridCol w="382850"/>
                <a:gridCol w="382850"/>
                <a:gridCol w="382850"/>
                <a:gridCol w="382850"/>
                <a:gridCol w="382850"/>
                <a:gridCol w="382850"/>
              </a:tblGrid>
              <a:tr h="3631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</a:tr>
              <a:tr h="3631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3F3F3"/>
                          </a:solidFill>
                        </a:rPr>
                        <a:t>1</a:t>
                      </a:r>
                      <a:endParaRPr>
                        <a:solidFill>
                          <a:srgbClr val="F3F3F3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3F3F3"/>
                          </a:solidFill>
                        </a:rPr>
                        <a:t>1</a:t>
                      </a:r>
                      <a:endParaRPr>
                        <a:solidFill>
                          <a:srgbClr val="F3F3F3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3F3F3"/>
                          </a:solidFill>
                        </a:rPr>
                        <a:t>1</a:t>
                      </a:r>
                      <a:endParaRPr>
                        <a:solidFill>
                          <a:srgbClr val="F3F3F3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3F3F3"/>
                          </a:solidFill>
                        </a:rPr>
                        <a:t>1</a:t>
                      </a:r>
                      <a:endParaRPr>
                        <a:solidFill>
                          <a:srgbClr val="F3F3F3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</a:tr>
              <a:tr h="3631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EFEFEF"/>
                          </a:solidFill>
                        </a:rPr>
                        <a:t>1</a:t>
                      </a:r>
                      <a:endParaRPr>
                        <a:solidFill>
                          <a:srgbClr val="EFEFEF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EFEFEF"/>
                          </a:solidFill>
                        </a:rPr>
                        <a:t>1</a:t>
                      </a:r>
                      <a:endParaRPr>
                        <a:solidFill>
                          <a:srgbClr val="EFEFEF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</a:tr>
              <a:tr h="3631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EFEFEF"/>
                          </a:solidFill>
                        </a:rPr>
                        <a:t>1</a:t>
                      </a:r>
                      <a:endParaRPr>
                        <a:solidFill>
                          <a:srgbClr val="EFEFEF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EFEFEF"/>
                          </a:solidFill>
                        </a:rPr>
                        <a:t>1</a:t>
                      </a:r>
                      <a:endParaRPr>
                        <a:solidFill>
                          <a:srgbClr val="EFEFEF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</a:tr>
              <a:tr h="3631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3F3F3"/>
                          </a:solidFill>
                        </a:rPr>
                        <a:t>1</a:t>
                      </a:r>
                      <a:endParaRPr>
                        <a:solidFill>
                          <a:srgbClr val="F3F3F3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3F3F3"/>
                          </a:solidFill>
                        </a:rPr>
                        <a:t>1</a:t>
                      </a:r>
                      <a:endParaRPr>
                        <a:solidFill>
                          <a:srgbClr val="F3F3F3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3F3F3"/>
                          </a:solidFill>
                        </a:rPr>
                        <a:t>1</a:t>
                      </a:r>
                      <a:endParaRPr>
                        <a:solidFill>
                          <a:srgbClr val="F3F3F3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3F3F3"/>
                          </a:solidFill>
                        </a:rPr>
                        <a:t>1</a:t>
                      </a:r>
                      <a:endParaRPr>
                        <a:solidFill>
                          <a:srgbClr val="F3F3F3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</a:tr>
              <a:tr h="3631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</a:tr>
            </a:tbl>
          </a:graphicData>
        </a:graphic>
      </p:graphicFrame>
      <p:sp>
        <p:nvSpPr>
          <p:cNvPr id="2050" name="Google Shape;2050;p124"/>
          <p:cNvSpPr/>
          <p:nvPr/>
        </p:nvSpPr>
        <p:spPr>
          <a:xfrm>
            <a:off x="1652700" y="1896500"/>
            <a:ext cx="1148700" cy="11772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051" name="Google Shape;2051;p124"/>
          <p:cNvCxnSpPr/>
          <p:nvPr/>
        </p:nvCxnSpPr>
        <p:spPr>
          <a:xfrm>
            <a:off x="2779575" y="1891500"/>
            <a:ext cx="3170100" cy="831300"/>
          </a:xfrm>
          <a:prstGeom prst="straightConnector1">
            <a:avLst/>
          </a:prstGeom>
          <a:noFill/>
          <a:ln cap="flat" cmpd="sng" w="19050">
            <a:solidFill>
              <a:srgbClr val="EA9999"/>
            </a:solidFill>
            <a:prstDash val="dash"/>
            <a:round/>
            <a:headEnd len="med" w="med" type="none"/>
            <a:tailEnd len="med" w="med" type="none"/>
          </a:ln>
        </p:spPr>
      </p:cxnSp>
      <p:graphicFrame>
        <p:nvGraphicFramePr>
          <p:cNvPr id="2052" name="Google Shape;2052;p124"/>
          <p:cNvGraphicFramePr/>
          <p:nvPr/>
        </p:nvGraphicFramePr>
        <p:xfrm>
          <a:off x="4794600" y="2717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{95BE51C6-8BBB-4E19-AB22-96F5080850BA}</a:tableStyleId>
              </a:tblPr>
              <a:tblGrid>
                <a:gridCol w="382850"/>
                <a:gridCol w="382850"/>
                <a:gridCol w="382850"/>
              </a:tblGrid>
              <a:tr h="3631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31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31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053" name="Google Shape;2053;p124"/>
          <p:cNvSpPr txBox="1"/>
          <p:nvPr/>
        </p:nvSpPr>
        <p:spPr>
          <a:xfrm>
            <a:off x="4712775" y="3940000"/>
            <a:ext cx="1312200" cy="39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3 by 3 Filter  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054" name="Google Shape;2054;p124"/>
          <p:cNvCxnSpPr/>
          <p:nvPr/>
        </p:nvCxnSpPr>
        <p:spPr>
          <a:xfrm>
            <a:off x="1649775" y="1891500"/>
            <a:ext cx="3143100" cy="836400"/>
          </a:xfrm>
          <a:prstGeom prst="straightConnector1">
            <a:avLst/>
          </a:prstGeom>
          <a:noFill/>
          <a:ln cap="flat" cmpd="sng" w="19050">
            <a:solidFill>
              <a:srgbClr val="EA9999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055" name="Google Shape;2055;p124"/>
          <p:cNvCxnSpPr/>
          <p:nvPr/>
        </p:nvCxnSpPr>
        <p:spPr>
          <a:xfrm>
            <a:off x="1676975" y="3073700"/>
            <a:ext cx="3115800" cy="826200"/>
          </a:xfrm>
          <a:prstGeom prst="straightConnector1">
            <a:avLst/>
          </a:prstGeom>
          <a:noFill/>
          <a:ln cap="flat" cmpd="sng" w="19050">
            <a:solidFill>
              <a:srgbClr val="EA9999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056" name="Google Shape;2056;p124"/>
          <p:cNvCxnSpPr/>
          <p:nvPr/>
        </p:nvCxnSpPr>
        <p:spPr>
          <a:xfrm>
            <a:off x="2801400" y="3073700"/>
            <a:ext cx="1991400" cy="520500"/>
          </a:xfrm>
          <a:prstGeom prst="straightConnector1">
            <a:avLst/>
          </a:prstGeom>
          <a:noFill/>
          <a:ln cap="flat" cmpd="sng" w="19050">
            <a:solidFill>
              <a:srgbClr val="EA9999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057" name="Google Shape;2057;p124"/>
          <p:cNvCxnSpPr/>
          <p:nvPr/>
        </p:nvCxnSpPr>
        <p:spPr>
          <a:xfrm>
            <a:off x="891475" y="1800350"/>
            <a:ext cx="7512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12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Deep Learning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63" name="Google Shape;2063;p125"/>
          <p:cNvSpPr txBox="1"/>
          <p:nvPr>
            <p:ph idx="1" type="body"/>
          </p:nvPr>
        </p:nvSpPr>
        <p:spPr>
          <a:xfrm>
            <a:off x="311700" y="967700"/>
            <a:ext cx="8520600" cy="61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Montserrat"/>
              <a:buChar char="●"/>
            </a:pP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Representation of Multiple Filters</a:t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064" name="Google Shape;2064;p12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065" name="Google Shape;2065;p12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066" name="Google Shape;2066;p125"/>
          <p:cNvGraphicFramePr/>
          <p:nvPr/>
        </p:nvGraphicFramePr>
        <p:xfrm>
          <a:off x="893550" y="1891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{95BE51C6-8BBB-4E19-AB22-96F5080850BA}</a:tableStyleId>
              </a:tblPr>
              <a:tblGrid>
                <a:gridCol w="382850"/>
                <a:gridCol w="382850"/>
                <a:gridCol w="382850"/>
                <a:gridCol w="382850"/>
                <a:gridCol w="382850"/>
                <a:gridCol w="382850"/>
              </a:tblGrid>
              <a:tr h="3631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</a:tr>
              <a:tr h="3631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3F3F3"/>
                          </a:solidFill>
                        </a:rPr>
                        <a:t>1</a:t>
                      </a:r>
                      <a:endParaRPr>
                        <a:solidFill>
                          <a:srgbClr val="F3F3F3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3F3F3"/>
                          </a:solidFill>
                        </a:rPr>
                        <a:t>1</a:t>
                      </a:r>
                      <a:endParaRPr>
                        <a:solidFill>
                          <a:srgbClr val="F3F3F3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3F3F3"/>
                          </a:solidFill>
                        </a:rPr>
                        <a:t>1</a:t>
                      </a:r>
                      <a:endParaRPr>
                        <a:solidFill>
                          <a:srgbClr val="F3F3F3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3F3F3"/>
                          </a:solidFill>
                        </a:rPr>
                        <a:t>1</a:t>
                      </a:r>
                      <a:endParaRPr>
                        <a:solidFill>
                          <a:srgbClr val="F3F3F3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</a:tr>
              <a:tr h="3631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EFEFEF"/>
                          </a:solidFill>
                        </a:rPr>
                        <a:t>1</a:t>
                      </a:r>
                      <a:endParaRPr>
                        <a:solidFill>
                          <a:srgbClr val="EFEFEF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EFEFEF"/>
                          </a:solidFill>
                        </a:rPr>
                        <a:t>1</a:t>
                      </a:r>
                      <a:endParaRPr>
                        <a:solidFill>
                          <a:srgbClr val="EFEFEF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</a:tr>
              <a:tr h="3631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EFEFEF"/>
                          </a:solidFill>
                        </a:rPr>
                        <a:t>1</a:t>
                      </a:r>
                      <a:endParaRPr>
                        <a:solidFill>
                          <a:srgbClr val="EFEFEF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EFEFEF"/>
                          </a:solidFill>
                        </a:rPr>
                        <a:t>1</a:t>
                      </a:r>
                      <a:endParaRPr>
                        <a:solidFill>
                          <a:srgbClr val="EFEFEF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</a:tr>
              <a:tr h="3631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3F3F3"/>
                          </a:solidFill>
                        </a:rPr>
                        <a:t>1</a:t>
                      </a:r>
                      <a:endParaRPr>
                        <a:solidFill>
                          <a:srgbClr val="F3F3F3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3F3F3"/>
                          </a:solidFill>
                        </a:rPr>
                        <a:t>1</a:t>
                      </a:r>
                      <a:endParaRPr>
                        <a:solidFill>
                          <a:srgbClr val="F3F3F3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3F3F3"/>
                          </a:solidFill>
                        </a:rPr>
                        <a:t>1</a:t>
                      </a:r>
                      <a:endParaRPr>
                        <a:solidFill>
                          <a:srgbClr val="F3F3F3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3F3F3"/>
                          </a:solidFill>
                        </a:rPr>
                        <a:t>1</a:t>
                      </a:r>
                      <a:endParaRPr>
                        <a:solidFill>
                          <a:srgbClr val="F3F3F3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</a:tr>
              <a:tr h="3631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067" name="Google Shape;2067;p125"/>
          <p:cNvGraphicFramePr/>
          <p:nvPr/>
        </p:nvGraphicFramePr>
        <p:xfrm>
          <a:off x="4719425" y="2077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{95BE51C6-8BBB-4E19-AB22-96F5080850BA}</a:tableStyleId>
              </a:tblPr>
              <a:tblGrid>
                <a:gridCol w="382850"/>
                <a:gridCol w="382850"/>
                <a:gridCol w="382850"/>
              </a:tblGrid>
              <a:tr h="3631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3631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3631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</a:tbl>
          </a:graphicData>
        </a:graphic>
      </p:graphicFrame>
      <p:sp>
        <p:nvSpPr>
          <p:cNvPr id="2068" name="Google Shape;2068;p125"/>
          <p:cNvSpPr txBox="1"/>
          <p:nvPr/>
        </p:nvSpPr>
        <p:spPr>
          <a:xfrm>
            <a:off x="4497425" y="4571050"/>
            <a:ext cx="1312200" cy="39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3 by 3 Convolution  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069" name="Google Shape;2069;p125"/>
          <p:cNvCxnSpPr/>
          <p:nvPr/>
        </p:nvCxnSpPr>
        <p:spPr>
          <a:xfrm>
            <a:off x="3314825" y="2833325"/>
            <a:ext cx="751200" cy="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graphicFrame>
        <p:nvGraphicFramePr>
          <p:cNvPr id="2070" name="Google Shape;2070;p125"/>
          <p:cNvGraphicFramePr/>
          <p:nvPr/>
        </p:nvGraphicFramePr>
        <p:xfrm>
          <a:off x="4497425" y="2364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{95BE51C6-8BBB-4E19-AB22-96F5080850BA}</a:tableStyleId>
              </a:tblPr>
              <a:tblGrid>
                <a:gridCol w="382850"/>
                <a:gridCol w="382850"/>
                <a:gridCol w="382850"/>
              </a:tblGrid>
              <a:tr h="3631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3631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3631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071" name="Google Shape;2071;p125"/>
          <p:cNvGraphicFramePr/>
          <p:nvPr/>
        </p:nvGraphicFramePr>
        <p:xfrm>
          <a:off x="4309275" y="26423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{95BE51C6-8BBB-4E19-AB22-96F5080850BA}</a:tableStyleId>
              </a:tblPr>
              <a:tblGrid>
                <a:gridCol w="382850"/>
                <a:gridCol w="382850"/>
                <a:gridCol w="382850"/>
              </a:tblGrid>
              <a:tr h="3631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3631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3631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072" name="Google Shape;2072;p125"/>
          <p:cNvGraphicFramePr/>
          <p:nvPr/>
        </p:nvGraphicFramePr>
        <p:xfrm>
          <a:off x="4066025" y="2955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{95BE51C6-8BBB-4E19-AB22-96F5080850BA}</a:tableStyleId>
              </a:tblPr>
              <a:tblGrid>
                <a:gridCol w="382850"/>
                <a:gridCol w="382850"/>
                <a:gridCol w="382850"/>
              </a:tblGrid>
              <a:tr h="3631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3631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3631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073" name="Google Shape;2073;p125"/>
          <p:cNvGraphicFramePr/>
          <p:nvPr/>
        </p:nvGraphicFramePr>
        <p:xfrm>
          <a:off x="3907925" y="3265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{95BE51C6-8BBB-4E19-AB22-96F5080850BA}</a:tableStyleId>
              </a:tblPr>
              <a:tblGrid>
                <a:gridCol w="382850"/>
                <a:gridCol w="382850"/>
                <a:gridCol w="382850"/>
              </a:tblGrid>
              <a:tr h="3631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3631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3631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77" name="Shape 2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" name="Google Shape;2078;p12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Deep Learning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79" name="Google Shape;2079;p1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Montserrat"/>
              <a:buChar char="●"/>
            </a:pP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At the original CNN diagram</a:t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080" name="Google Shape;2080;p12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1" name="Google Shape;2081;p1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3806" y="2205975"/>
            <a:ext cx="7996395" cy="291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85" name="Shape 2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6" name="Google Shape;2086;p12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Deep Learning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87" name="Google Shape;2087;p1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Montserrat"/>
              <a:buChar char="●"/>
            </a:pP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Exactly what we saw here</a:t>
            </a: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088" name="Google Shape;2088;p12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9" name="Google Shape;2089;p1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3806" y="2205975"/>
            <a:ext cx="7996395" cy="2912475"/>
          </a:xfrm>
          <a:prstGeom prst="rect">
            <a:avLst/>
          </a:prstGeom>
          <a:noFill/>
          <a:ln>
            <a:noFill/>
          </a:ln>
        </p:spPr>
      </p:pic>
      <p:sp>
        <p:nvSpPr>
          <p:cNvPr id="2090" name="Google Shape;2090;p127"/>
          <p:cNvSpPr/>
          <p:nvPr/>
        </p:nvSpPr>
        <p:spPr>
          <a:xfrm>
            <a:off x="1327200" y="3057425"/>
            <a:ext cx="2093700" cy="1682700"/>
          </a:xfrm>
          <a:prstGeom prst="ellipse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1" name="Google Shape;2091;p127"/>
          <p:cNvSpPr/>
          <p:nvPr/>
        </p:nvSpPr>
        <p:spPr>
          <a:xfrm rot="2910181">
            <a:off x="3291428" y="3187542"/>
            <a:ext cx="2874669" cy="949362"/>
          </a:xfrm>
          <a:prstGeom prst="ellipse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95" name="Shape 2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6" name="Google Shape;2096;p12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Deep Learning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97" name="Google Shape;2097;p128"/>
          <p:cNvSpPr txBox="1"/>
          <p:nvPr>
            <p:ph idx="1" type="body"/>
          </p:nvPr>
        </p:nvSpPr>
        <p:spPr>
          <a:xfrm>
            <a:off x="0" y="1152475"/>
            <a:ext cx="9144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Montserrat"/>
              <a:buChar char="●"/>
            </a:pP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Now it is time to discuss subsampling (pooling)</a:t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098" name="Google Shape;2098;p12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9" name="Google Shape;2099;p1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3806" y="2205975"/>
            <a:ext cx="7996395" cy="291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03" name="Shape 2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4" name="Google Shape;2104;p129"/>
          <p:cNvSpPr txBox="1"/>
          <p:nvPr>
            <p:ph type="ctrTitle"/>
          </p:nvPr>
        </p:nvSpPr>
        <p:spPr>
          <a:xfrm>
            <a:off x="311708" y="157412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Convolutional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 Neural Networks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Part Two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105" name="Google Shape;2105;p12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106" name="Google Shape;2106;p12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10" name="Shape 2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1" name="Google Shape;2111;p13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Deep Learning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12" name="Google Shape;2112;p1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Montserrat"/>
              <a:buChar char="●"/>
            </a:pP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Now that we understand convolutional layers, let’s discuss </a:t>
            </a:r>
            <a:r>
              <a:rPr b="1"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pooling layers.</a:t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9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Montserrat"/>
              <a:buChar char="●"/>
            </a:pP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Pooling layers will subsample the input image, which reduces the memory use and computer load as well as reducing the number of parameters.</a:t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113" name="Google Shape;2113;p13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114" name="Google Shape;2114;p13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18" name="Shape 2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9" name="Google Shape;2119;p13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Deep Learning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20" name="Google Shape;2120;p1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Montserrat"/>
              <a:buChar char="●"/>
            </a:pP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Let’s imagine a layer of pixels in our input image:</a:t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121" name="Google Shape;2121;p13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122" name="Google Shape;2122;p13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123" name="Google Shape;2123;p131"/>
          <p:cNvGraphicFramePr/>
          <p:nvPr/>
        </p:nvGraphicFramePr>
        <p:xfrm>
          <a:off x="3592300" y="227708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{95BE51C6-8BBB-4E19-AB22-96F5080850BA}</a:tableStyleId>
              </a:tblPr>
              <a:tblGrid>
                <a:gridCol w="382850"/>
                <a:gridCol w="382850"/>
                <a:gridCol w="382850"/>
                <a:gridCol w="382850"/>
                <a:gridCol w="382850"/>
                <a:gridCol w="382850"/>
              </a:tblGrid>
              <a:tr h="3781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3442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3781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3442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3442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3442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Deep Learning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7" name="Google Shape;167;p24"/>
          <p:cNvSpPr txBox="1"/>
          <p:nvPr>
            <p:ph idx="1" type="body"/>
          </p:nvPr>
        </p:nvSpPr>
        <p:spPr>
          <a:xfrm>
            <a:off x="311700" y="1152475"/>
            <a:ext cx="8748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Montserrat"/>
              <a:buChar char="●"/>
            </a:pP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can then backpropagate the gradient descent through multiple layers, from the output layer back to the input layer.</a:t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9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Montserrat"/>
              <a:buChar char="●"/>
            </a:pP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also know of dense layers, and later on we’ll introduce softmax layer.  </a:t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68" name="Google Shape;168;p2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69" name="Google Shape;169;p2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27" name="Shape 2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8" name="Google Shape;2128;p13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Deep Learning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29" name="Google Shape;2129;p132"/>
          <p:cNvSpPr txBox="1"/>
          <p:nvPr>
            <p:ph idx="1" type="body"/>
          </p:nvPr>
        </p:nvSpPr>
        <p:spPr>
          <a:xfrm>
            <a:off x="311700" y="1152475"/>
            <a:ext cx="8520600" cy="110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Montserrat"/>
              <a:buChar char="●"/>
            </a:pP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For our MNIST digits set, each pixel had a value representing “darkness”</a:t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130" name="Google Shape;2130;p13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131" name="Google Shape;2131;p13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132" name="Google Shape;2132;p132"/>
          <p:cNvGraphicFramePr/>
          <p:nvPr/>
        </p:nvGraphicFramePr>
        <p:xfrm>
          <a:off x="3592300" y="227708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{95BE51C6-8BBB-4E19-AB22-96F5080850BA}</a:tableStyleId>
              </a:tblPr>
              <a:tblGrid>
                <a:gridCol w="382850"/>
                <a:gridCol w="382850"/>
                <a:gridCol w="382850"/>
                <a:gridCol w="382850"/>
                <a:gridCol w="382850"/>
                <a:gridCol w="382850"/>
              </a:tblGrid>
              <a:tr h="3781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/>
                        <a:t>0</a:t>
                      </a:r>
                      <a:endParaRPr b="1" sz="1600"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/>
                        <a:t>.2</a:t>
                      </a:r>
                      <a:endParaRPr b="1" sz="1600"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600">
                          <a:solidFill>
                            <a:schemeClr val="dk1"/>
                          </a:solidFill>
                        </a:rPr>
                        <a:t>0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...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3755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/>
                        <a:t>.4</a:t>
                      </a:r>
                      <a:endParaRPr b="1" sz="1600"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/>
                        <a:t>.3</a:t>
                      </a:r>
                      <a:endParaRPr b="1" sz="1600"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600">
                          <a:solidFill>
                            <a:schemeClr val="dk1"/>
                          </a:solidFill>
                        </a:rPr>
                        <a:t>0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...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3781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/>
                        <a:t>...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...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...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...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3442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3442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3442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13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Deep Learning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38" name="Google Shape;2138;p133"/>
          <p:cNvSpPr txBox="1"/>
          <p:nvPr>
            <p:ph idx="1" type="body"/>
          </p:nvPr>
        </p:nvSpPr>
        <p:spPr>
          <a:xfrm>
            <a:off x="311700" y="1152475"/>
            <a:ext cx="8520600" cy="110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Montserrat"/>
              <a:buChar char="●"/>
            </a:pP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create a 2 by 2 pool of pixels and evaluate the maximum value.</a:t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139" name="Google Shape;2139;p13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140" name="Google Shape;2140;p13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141" name="Google Shape;2141;p133"/>
          <p:cNvGraphicFramePr/>
          <p:nvPr/>
        </p:nvGraphicFramePr>
        <p:xfrm>
          <a:off x="3592300" y="227708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{95BE51C6-8BBB-4E19-AB22-96F5080850BA}</a:tableStyleId>
              </a:tblPr>
              <a:tblGrid>
                <a:gridCol w="382850"/>
                <a:gridCol w="382850"/>
                <a:gridCol w="382850"/>
                <a:gridCol w="382850"/>
                <a:gridCol w="382850"/>
                <a:gridCol w="382850"/>
              </a:tblGrid>
              <a:tr h="3781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/>
                        <a:t>0</a:t>
                      </a:r>
                      <a:endParaRPr b="1" sz="1600"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/>
                        <a:t>.2</a:t>
                      </a:r>
                      <a:endParaRPr b="1" sz="1600"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chemeClr val="dk1"/>
                          </a:solidFill>
                        </a:rPr>
                        <a:t>0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...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3442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/>
                        <a:t>.4</a:t>
                      </a:r>
                      <a:endParaRPr b="1" sz="1600"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/>
                        <a:t>.3</a:t>
                      </a:r>
                      <a:endParaRPr b="1" sz="1600"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chemeClr val="dk1"/>
                          </a:solidFill>
                        </a:rPr>
                        <a:t>0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...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3781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...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...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...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...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3442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3442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3442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</a:tbl>
          </a:graphicData>
        </a:graphic>
      </p:graphicFrame>
      <p:sp>
        <p:nvSpPr>
          <p:cNvPr id="2142" name="Google Shape;2142;p133"/>
          <p:cNvSpPr/>
          <p:nvPr/>
        </p:nvSpPr>
        <p:spPr>
          <a:xfrm>
            <a:off x="3600475" y="2274500"/>
            <a:ext cx="759000" cy="8595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46" name="Shape 2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7" name="Google Shape;2147;p13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Deep Learning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48" name="Google Shape;2148;p134"/>
          <p:cNvSpPr txBox="1"/>
          <p:nvPr>
            <p:ph idx="1" type="body"/>
          </p:nvPr>
        </p:nvSpPr>
        <p:spPr>
          <a:xfrm>
            <a:off x="311700" y="1152475"/>
            <a:ext cx="8520600" cy="110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Montserrat"/>
              <a:buChar char="●"/>
            </a:pP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Only the max value makes it to the next layer.</a:t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149" name="Google Shape;2149;p13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150" name="Google Shape;2150;p134"/>
          <p:cNvGraphicFramePr/>
          <p:nvPr/>
        </p:nvGraphicFramePr>
        <p:xfrm>
          <a:off x="436275" y="229405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{95BE51C6-8BBB-4E19-AB22-96F5080850BA}</a:tableStyleId>
              </a:tblPr>
              <a:tblGrid>
                <a:gridCol w="382850"/>
                <a:gridCol w="382850"/>
                <a:gridCol w="382850"/>
                <a:gridCol w="382850"/>
                <a:gridCol w="382850"/>
                <a:gridCol w="382850"/>
              </a:tblGrid>
              <a:tr h="3781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/>
                        <a:t>0</a:t>
                      </a:r>
                      <a:endParaRPr b="1" sz="1600"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/>
                        <a:t>.2</a:t>
                      </a:r>
                      <a:endParaRPr b="1" sz="1600"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chemeClr val="dk1"/>
                          </a:solidFill>
                        </a:rPr>
                        <a:t>0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...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3442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/>
                        <a:t>.4</a:t>
                      </a:r>
                      <a:endParaRPr b="1" sz="1600"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/>
                        <a:t>.3</a:t>
                      </a:r>
                      <a:endParaRPr b="1" sz="1600"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chemeClr val="dk1"/>
                          </a:solidFill>
                        </a:rPr>
                        <a:t>0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...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3781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...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...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...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...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3442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3442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3442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</a:tbl>
          </a:graphicData>
        </a:graphic>
      </p:graphicFrame>
      <p:sp>
        <p:nvSpPr>
          <p:cNvPr id="2151" name="Google Shape;2151;p134"/>
          <p:cNvSpPr/>
          <p:nvPr/>
        </p:nvSpPr>
        <p:spPr>
          <a:xfrm>
            <a:off x="444450" y="2291475"/>
            <a:ext cx="759000" cy="8595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2152" name="Google Shape;2152;p134"/>
          <p:cNvGraphicFramePr/>
          <p:nvPr/>
        </p:nvGraphicFramePr>
        <p:xfrm>
          <a:off x="4525500" y="27961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{95BE51C6-8BBB-4E19-AB22-96F5080850BA}</a:tableStyleId>
              </a:tblPr>
              <a:tblGrid>
                <a:gridCol w="557000"/>
                <a:gridCol w="557000"/>
                <a:gridCol w="557000"/>
              </a:tblGrid>
              <a:tr h="4492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/>
                        <a:t>0.4</a:t>
                      </a:r>
                      <a:endParaRPr b="1" sz="1800"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4992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4992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</a:tbl>
          </a:graphicData>
        </a:graphic>
      </p:graphicFrame>
      <p:sp>
        <p:nvSpPr>
          <p:cNvPr id="2153" name="Google Shape;2153;p134"/>
          <p:cNvSpPr/>
          <p:nvPr/>
        </p:nvSpPr>
        <p:spPr>
          <a:xfrm>
            <a:off x="4525500" y="2796200"/>
            <a:ext cx="548100" cy="4671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154" name="Google Shape;2154;p134"/>
          <p:cNvCxnSpPr/>
          <p:nvPr/>
        </p:nvCxnSpPr>
        <p:spPr>
          <a:xfrm>
            <a:off x="1203500" y="2294475"/>
            <a:ext cx="3320700" cy="4944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55" name="Google Shape;2155;p134"/>
          <p:cNvCxnSpPr/>
          <p:nvPr/>
        </p:nvCxnSpPr>
        <p:spPr>
          <a:xfrm>
            <a:off x="1223475" y="3143425"/>
            <a:ext cx="3305700" cy="1149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13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Deep Learning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61" name="Google Shape;2161;p135"/>
          <p:cNvSpPr txBox="1"/>
          <p:nvPr>
            <p:ph idx="1" type="body"/>
          </p:nvPr>
        </p:nvSpPr>
        <p:spPr>
          <a:xfrm>
            <a:off x="311700" y="1152475"/>
            <a:ext cx="8520600" cy="110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Montserrat"/>
              <a:buChar char="●"/>
            </a:pP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then move over by a “stride”, in this case, our stride is two.</a:t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162" name="Google Shape;2162;p13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163" name="Google Shape;2163;p135"/>
          <p:cNvGraphicFramePr/>
          <p:nvPr/>
        </p:nvGraphicFramePr>
        <p:xfrm>
          <a:off x="436275" y="229405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{95BE51C6-8BBB-4E19-AB22-96F5080850BA}</a:tableStyleId>
              </a:tblPr>
              <a:tblGrid>
                <a:gridCol w="382850"/>
                <a:gridCol w="382850"/>
                <a:gridCol w="382850"/>
                <a:gridCol w="382850"/>
                <a:gridCol w="382850"/>
                <a:gridCol w="382850"/>
              </a:tblGrid>
              <a:tr h="3781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/>
                        <a:t>0</a:t>
                      </a:r>
                      <a:endParaRPr b="1" sz="1600"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/>
                        <a:t>.2</a:t>
                      </a:r>
                      <a:endParaRPr b="1" sz="1600"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chemeClr val="dk1"/>
                          </a:solidFill>
                        </a:rPr>
                        <a:t>0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...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3442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/>
                        <a:t>.4</a:t>
                      </a:r>
                      <a:endParaRPr b="1" sz="1600"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/>
                        <a:t>.3</a:t>
                      </a:r>
                      <a:endParaRPr b="1" sz="1600"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chemeClr val="dk1"/>
                          </a:solidFill>
                        </a:rPr>
                        <a:t>0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...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3781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...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...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...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...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3442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3442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3442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</a:tbl>
          </a:graphicData>
        </a:graphic>
      </p:graphicFrame>
      <p:sp>
        <p:nvSpPr>
          <p:cNvPr id="2164" name="Google Shape;2164;p135"/>
          <p:cNvSpPr/>
          <p:nvPr/>
        </p:nvSpPr>
        <p:spPr>
          <a:xfrm>
            <a:off x="444450" y="2291475"/>
            <a:ext cx="759000" cy="8595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2165" name="Google Shape;2165;p135"/>
          <p:cNvGraphicFramePr/>
          <p:nvPr/>
        </p:nvGraphicFramePr>
        <p:xfrm>
          <a:off x="4525500" y="27961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{95BE51C6-8BBB-4E19-AB22-96F5080850BA}</a:tableStyleId>
              </a:tblPr>
              <a:tblGrid>
                <a:gridCol w="557000"/>
                <a:gridCol w="557000"/>
                <a:gridCol w="557000"/>
              </a:tblGrid>
              <a:tr h="4492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/>
                        <a:t>0.4</a:t>
                      </a:r>
                      <a:endParaRPr b="1" sz="1800"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4992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4992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</a:tbl>
          </a:graphicData>
        </a:graphic>
      </p:graphicFrame>
      <p:sp>
        <p:nvSpPr>
          <p:cNvPr id="2166" name="Google Shape;2166;p135"/>
          <p:cNvSpPr/>
          <p:nvPr/>
        </p:nvSpPr>
        <p:spPr>
          <a:xfrm>
            <a:off x="4525500" y="2796200"/>
            <a:ext cx="548100" cy="4671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167" name="Google Shape;2167;p135"/>
          <p:cNvCxnSpPr/>
          <p:nvPr/>
        </p:nvCxnSpPr>
        <p:spPr>
          <a:xfrm>
            <a:off x="1203500" y="2294475"/>
            <a:ext cx="3320700" cy="4944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68" name="Google Shape;2168;p135"/>
          <p:cNvCxnSpPr/>
          <p:nvPr/>
        </p:nvCxnSpPr>
        <p:spPr>
          <a:xfrm>
            <a:off x="1223475" y="3143425"/>
            <a:ext cx="3305700" cy="1149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69" name="Google Shape;2169;p135"/>
          <p:cNvSpPr/>
          <p:nvPr/>
        </p:nvSpPr>
        <p:spPr>
          <a:xfrm>
            <a:off x="444450" y="3143425"/>
            <a:ext cx="759000" cy="7890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0" name="Google Shape;2170;p135"/>
          <p:cNvSpPr/>
          <p:nvPr/>
        </p:nvSpPr>
        <p:spPr>
          <a:xfrm>
            <a:off x="4525500" y="3281513"/>
            <a:ext cx="548100" cy="4671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Max</a:t>
            </a:r>
            <a:endParaRPr b="1"/>
          </a:p>
        </p:txBody>
      </p:sp>
      <p:cxnSp>
        <p:nvCxnSpPr>
          <p:cNvPr id="2171" name="Google Shape;2171;p135"/>
          <p:cNvCxnSpPr/>
          <p:nvPr/>
        </p:nvCxnSpPr>
        <p:spPr>
          <a:xfrm>
            <a:off x="1203500" y="3146425"/>
            <a:ext cx="3340800" cy="1368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72" name="Google Shape;2172;p135"/>
          <p:cNvCxnSpPr/>
          <p:nvPr/>
        </p:nvCxnSpPr>
        <p:spPr>
          <a:xfrm flipH="1" rot="10800000">
            <a:off x="1203500" y="3752625"/>
            <a:ext cx="3310800" cy="1698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76" name="Shape 2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7" name="Google Shape;2177;p13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Deep Learning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78" name="Google Shape;2178;p136"/>
          <p:cNvSpPr txBox="1"/>
          <p:nvPr>
            <p:ph idx="1" type="body"/>
          </p:nvPr>
        </p:nvSpPr>
        <p:spPr>
          <a:xfrm>
            <a:off x="311700" y="967700"/>
            <a:ext cx="8520600" cy="61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Montserrat"/>
              <a:buChar char="●"/>
            </a:pP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This pooling layer will end up removing a lot of information, even a small pooling “kernel” of 2 by 2 with a stride of 2 will remove 75% of the input data.</a:t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179" name="Google Shape;2179;p13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180" name="Google Shape;2180;p13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84" name="Shape 2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5" name="Google Shape;2185;p13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Deep Learning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86" name="Google Shape;2186;p137"/>
          <p:cNvSpPr txBox="1"/>
          <p:nvPr>
            <p:ph idx="1" type="body"/>
          </p:nvPr>
        </p:nvSpPr>
        <p:spPr>
          <a:xfrm>
            <a:off x="311700" y="967700"/>
            <a:ext cx="8520600" cy="61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Montserrat"/>
              <a:buChar char="●"/>
            </a:pP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Another common technique deployed with CNN is called “Dropout”</a:t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9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Montserrat"/>
              <a:buChar char="●"/>
            </a:pP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Dropout can be thought of as a form of regularization to help prevent overfitting.</a:t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9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Montserrat"/>
              <a:buChar char="●"/>
            </a:pP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During training, units are randomly dropped, along with their connections.</a:t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187" name="Google Shape;2187;p13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188" name="Google Shape;2188;p13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13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Deep Learning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94" name="Google Shape;2194;p138"/>
          <p:cNvSpPr txBox="1"/>
          <p:nvPr>
            <p:ph idx="1" type="body"/>
          </p:nvPr>
        </p:nvSpPr>
        <p:spPr>
          <a:xfrm>
            <a:off x="311700" y="967700"/>
            <a:ext cx="8520600" cy="61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Montserrat"/>
              <a:buChar char="●"/>
            </a:pP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This helps prevent units from “co-adapting” too much.</a:t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9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Montserrat"/>
              <a:buChar char="●"/>
            </a:pP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Let’s also quickly point out some famous CNN architectures!</a:t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195" name="Google Shape;2195;p13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196" name="Google Shape;2196;p13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13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Deep Learning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02" name="Google Shape;2202;p139"/>
          <p:cNvSpPr txBox="1"/>
          <p:nvPr>
            <p:ph idx="1" type="body"/>
          </p:nvPr>
        </p:nvSpPr>
        <p:spPr>
          <a:xfrm>
            <a:off x="311700" y="967700"/>
            <a:ext cx="8520600" cy="61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Montserrat"/>
              <a:buChar char="●"/>
            </a:pP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LeNet-5 by Yann LeCun</a:t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9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Montserrat"/>
              <a:buChar char="●"/>
            </a:pP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AlexNet by Alex Krizhevsky et al.</a:t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9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Montserrat"/>
              <a:buChar char="●"/>
            </a:pP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GoogLeNet by Szegedy at Google Research</a:t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9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Montserrat"/>
              <a:buChar char="●"/>
            </a:pP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ResNet by Kaiming He et al.</a:t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9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Montserrat"/>
              <a:buChar char="●"/>
            </a:pP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Check out the resource links to the papers discussing these architectures!</a:t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203" name="Google Shape;2203;p13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204" name="Google Shape;2204;p13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08" name="Shape 2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9" name="Google Shape;2209;p14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Deep Learning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10" name="Google Shape;2210;p140"/>
          <p:cNvSpPr txBox="1"/>
          <p:nvPr>
            <p:ph idx="1" type="body"/>
          </p:nvPr>
        </p:nvSpPr>
        <p:spPr>
          <a:xfrm>
            <a:off x="311700" y="967700"/>
            <a:ext cx="8520600" cy="61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Montserrat"/>
              <a:buChar char="●"/>
            </a:pP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AlexNet</a:t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211" name="Google Shape;2211;p14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212" name="Google Shape;2212;p14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3" name="Google Shape;2213;p1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07400" y="1657675"/>
            <a:ext cx="6565921" cy="3027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17" name="Shape 2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8" name="Google Shape;2218;p14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Deep Learning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19" name="Google Shape;2219;p141"/>
          <p:cNvSpPr txBox="1"/>
          <p:nvPr>
            <p:ph idx="1" type="body"/>
          </p:nvPr>
        </p:nvSpPr>
        <p:spPr>
          <a:xfrm>
            <a:off x="311700" y="967700"/>
            <a:ext cx="8520600" cy="61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Montserrat"/>
              <a:buChar char="●"/>
            </a:pP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AlexNet</a:t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220" name="Google Shape;2220;p14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221" name="Google Shape;2221;p14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2" name="Google Shape;2222;p1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2975" y="1717775"/>
            <a:ext cx="8096250" cy="267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Deep Learning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5" name="Google Shape;175;p25"/>
          <p:cNvSpPr txBox="1"/>
          <p:nvPr>
            <p:ph idx="1" type="body"/>
          </p:nvPr>
        </p:nvSpPr>
        <p:spPr>
          <a:xfrm>
            <a:off x="311700" y="1152475"/>
            <a:ext cx="8748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Montserrat"/>
              <a:buChar char="●"/>
            </a:pP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can then backpropagate the gradient descent through multiple layers, from the output layer back to the input layer.</a:t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9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Montserrat"/>
              <a:buChar char="●"/>
            </a:pP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also know of dense layers, and later on we’ll introduce softmax layer.  </a:t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76" name="Google Shape;176;p2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77" name="Google Shape;177;p2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26" name="Shape 2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7" name="Google Shape;2227;p14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Deep Learning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28" name="Google Shape;2228;p142"/>
          <p:cNvSpPr txBox="1"/>
          <p:nvPr>
            <p:ph idx="1" type="body"/>
          </p:nvPr>
        </p:nvSpPr>
        <p:spPr>
          <a:xfrm>
            <a:off x="311700" y="967700"/>
            <a:ext cx="8520600" cy="61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Montserrat"/>
              <a:buChar char="●"/>
            </a:pP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Convolutional Neural Network</a:t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229" name="Google Shape;2229;p14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230" name="Google Shape;2230;p14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1" name="Google Shape;2231;p1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3756" y="1817275"/>
            <a:ext cx="7996395" cy="291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35" name="Shape 2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6" name="Google Shape;2236;p14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Deep Learning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37" name="Google Shape;2237;p143"/>
          <p:cNvSpPr txBox="1"/>
          <p:nvPr>
            <p:ph idx="1" type="body"/>
          </p:nvPr>
        </p:nvSpPr>
        <p:spPr>
          <a:xfrm>
            <a:off x="311700" y="967700"/>
            <a:ext cx="8520600" cy="61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Montserrat"/>
              <a:buChar char="●"/>
            </a:pP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Check out the various supplementary resources!</a:t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9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Montserrat"/>
              <a:buChar char="●"/>
            </a:pP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Now that we’ve covered the basics of CNN, let’s explore how to implement one in TensorFlow!</a:t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238" name="Google Shape;2238;p14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239" name="Google Shape;2239;p14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14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MNIST Data 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CNN Code Along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45" name="Google Shape;2245;p14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watermark.jpg" id="2246" name="Google Shape;2246;p14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247" name="Google Shape;2247;p14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14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CNN CIFAR-10 Exercise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53" name="Google Shape;2253;p14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watermark.jpg" id="2254" name="Google Shape;2254;p14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255" name="Google Shape;2255;p14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59" name="Shape 2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0" name="Google Shape;2260;p146"/>
          <p:cNvSpPr txBox="1"/>
          <p:nvPr>
            <p:ph type="ctrTitle"/>
          </p:nvPr>
        </p:nvSpPr>
        <p:spPr>
          <a:xfrm>
            <a:off x="343408" y="1545450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CNN CIFAR-10 Exercise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Solutions Part Two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261" name="Google Shape;2261;p14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262" name="Google Shape;2262;p14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66" name="Shape 2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7" name="Google Shape;2267;p14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Deep Learning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68" name="Google Shape;2268;p147"/>
          <p:cNvSpPr txBox="1"/>
          <p:nvPr>
            <p:ph idx="1" type="body"/>
          </p:nvPr>
        </p:nvSpPr>
        <p:spPr>
          <a:xfrm>
            <a:off x="311700" y="967700"/>
            <a:ext cx="8520600" cy="61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Montserrat"/>
              <a:buChar char="●"/>
            </a:pP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Optional CNN Exercise with the CIFAR-10 data set.</a:t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9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Montserrat"/>
              <a:buChar char="●"/>
            </a:pP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Main challenge is dealing with data and creating Tensor batches and sizing.</a:t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9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Montserrat"/>
              <a:buChar char="●"/>
            </a:pP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Let’s go through the exercise notebook!</a:t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269" name="Google Shape;2269;p14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270" name="Google Shape;2270;p14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74" name="Shape 2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5" name="Google Shape;2275;p14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Deep Learning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76" name="Google Shape;2276;p148"/>
          <p:cNvSpPr txBox="1"/>
          <p:nvPr>
            <p:ph idx="1" type="body"/>
          </p:nvPr>
        </p:nvSpPr>
        <p:spPr>
          <a:xfrm>
            <a:off x="311700" y="967700"/>
            <a:ext cx="8520600" cy="61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Montserrat"/>
              <a:buChar char="●"/>
            </a:pP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have our color image represented as a 3-D prism. Width, Height, and Depth (3 values R, G, B)</a:t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277" name="Google Shape;2277;p14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278" name="Google Shape;2278;p14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279" name="Google Shape;2279;p148"/>
          <p:cNvSpPr/>
          <p:nvPr/>
        </p:nvSpPr>
        <p:spPr>
          <a:xfrm>
            <a:off x="2634375" y="3302850"/>
            <a:ext cx="4337150" cy="859475"/>
          </a:xfrm>
          <a:prstGeom prst="flowChartInputOutpu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80" name="Google Shape;2280;p148"/>
          <p:cNvCxnSpPr/>
          <p:nvPr/>
        </p:nvCxnSpPr>
        <p:spPr>
          <a:xfrm>
            <a:off x="2634375" y="4162325"/>
            <a:ext cx="0" cy="3306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81" name="Google Shape;2281;p148"/>
          <p:cNvCxnSpPr/>
          <p:nvPr/>
        </p:nvCxnSpPr>
        <p:spPr>
          <a:xfrm>
            <a:off x="6102275" y="4162325"/>
            <a:ext cx="0" cy="3306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82" name="Google Shape;2282;p148"/>
          <p:cNvCxnSpPr/>
          <p:nvPr/>
        </p:nvCxnSpPr>
        <p:spPr>
          <a:xfrm>
            <a:off x="6971525" y="3302850"/>
            <a:ext cx="0" cy="3306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83" name="Google Shape;2283;p148"/>
          <p:cNvCxnSpPr/>
          <p:nvPr/>
        </p:nvCxnSpPr>
        <p:spPr>
          <a:xfrm flipH="1" rot="10800000">
            <a:off x="6105100" y="3628300"/>
            <a:ext cx="871500" cy="8565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84" name="Google Shape;2284;p148"/>
          <p:cNvCxnSpPr/>
          <p:nvPr/>
        </p:nvCxnSpPr>
        <p:spPr>
          <a:xfrm>
            <a:off x="2639350" y="4479800"/>
            <a:ext cx="34659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85" name="Google Shape;2285;p148"/>
          <p:cNvSpPr/>
          <p:nvPr/>
        </p:nvSpPr>
        <p:spPr>
          <a:xfrm>
            <a:off x="4128360" y="3420812"/>
            <a:ext cx="1299300" cy="582600"/>
          </a:xfrm>
          <a:prstGeom prst="smileyFace">
            <a:avLst>
              <a:gd fmla="val 4653" name="adj"/>
            </a:avLst>
          </a:prstGeom>
          <a:solidFill>
            <a:srgbClr val="BF9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86" name="Google Shape;2286;p148"/>
          <p:cNvCxnSpPr/>
          <p:nvPr/>
        </p:nvCxnSpPr>
        <p:spPr>
          <a:xfrm>
            <a:off x="2599300" y="4695150"/>
            <a:ext cx="3530700" cy="0"/>
          </a:xfrm>
          <a:prstGeom prst="straightConnector1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med" w="med" type="diamond"/>
            <a:tailEnd len="med" w="med" type="diamond"/>
          </a:ln>
        </p:spPr>
      </p:cxnSp>
      <p:cxnSp>
        <p:nvCxnSpPr>
          <p:cNvPr id="2287" name="Google Shape;2287;p148"/>
          <p:cNvCxnSpPr/>
          <p:nvPr/>
        </p:nvCxnSpPr>
        <p:spPr>
          <a:xfrm flipH="1" rot="10800000">
            <a:off x="6355500" y="3683650"/>
            <a:ext cx="846300" cy="891300"/>
          </a:xfrm>
          <a:prstGeom prst="straightConnector1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med" w="med" type="diamond"/>
            <a:tailEnd len="med" w="med" type="diamond"/>
          </a:ln>
        </p:spPr>
      </p:cxnSp>
      <p:cxnSp>
        <p:nvCxnSpPr>
          <p:cNvPr id="2288" name="Google Shape;2288;p148"/>
          <p:cNvCxnSpPr/>
          <p:nvPr/>
        </p:nvCxnSpPr>
        <p:spPr>
          <a:xfrm rot="10800000">
            <a:off x="2414000" y="4104175"/>
            <a:ext cx="0" cy="425700"/>
          </a:xfrm>
          <a:prstGeom prst="straightConnector1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med" w="med" type="diamond"/>
            <a:tailEnd len="med" w="med" type="diamond"/>
          </a:ln>
        </p:spPr>
      </p:cxnSp>
      <p:sp>
        <p:nvSpPr>
          <p:cNvPr id="2289" name="Google Shape;2289;p148"/>
          <p:cNvSpPr txBox="1"/>
          <p:nvPr/>
        </p:nvSpPr>
        <p:spPr>
          <a:xfrm>
            <a:off x="1933250" y="3683650"/>
            <a:ext cx="8463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R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G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B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90" name="Google Shape;2290;p148"/>
          <p:cNvSpPr txBox="1"/>
          <p:nvPr/>
        </p:nvSpPr>
        <p:spPr>
          <a:xfrm>
            <a:off x="4033850" y="4737525"/>
            <a:ext cx="10746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Width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91" name="Google Shape;2291;p148"/>
          <p:cNvSpPr txBox="1"/>
          <p:nvPr/>
        </p:nvSpPr>
        <p:spPr>
          <a:xfrm>
            <a:off x="6820600" y="4003400"/>
            <a:ext cx="10746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Height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92" name="Google Shape;2292;p148"/>
          <p:cNvSpPr/>
          <p:nvPr/>
        </p:nvSpPr>
        <p:spPr>
          <a:xfrm>
            <a:off x="2649325" y="4169650"/>
            <a:ext cx="3438000" cy="948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3" name="Google Shape;2293;p148"/>
          <p:cNvSpPr/>
          <p:nvPr/>
        </p:nvSpPr>
        <p:spPr>
          <a:xfrm>
            <a:off x="2649325" y="4273650"/>
            <a:ext cx="3438000" cy="94800"/>
          </a:xfrm>
          <a:prstGeom prst="rect">
            <a:avLst/>
          </a:prstGeom>
          <a:solidFill>
            <a:srgbClr val="38761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4" name="Google Shape;2294;p148"/>
          <p:cNvSpPr/>
          <p:nvPr/>
        </p:nvSpPr>
        <p:spPr>
          <a:xfrm>
            <a:off x="2645650" y="4381338"/>
            <a:ext cx="3438000" cy="94800"/>
          </a:xfrm>
          <a:prstGeom prst="rect">
            <a:avLst/>
          </a:prstGeom>
          <a:solidFill>
            <a:srgbClr val="1155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98" name="Shape 2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9" name="Google Shape;2299;p14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Deep Learning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00" name="Google Shape;2300;p149"/>
          <p:cNvSpPr txBox="1"/>
          <p:nvPr>
            <p:ph idx="1" type="body"/>
          </p:nvPr>
        </p:nvSpPr>
        <p:spPr>
          <a:xfrm>
            <a:off x="311700" y="967700"/>
            <a:ext cx="8520600" cy="61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Montserrat"/>
              <a:buChar char="●"/>
            </a:pP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Run a neural network on a portion</a:t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301" name="Google Shape;2301;p14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302" name="Google Shape;2302;p14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303" name="Google Shape;2303;p149"/>
          <p:cNvSpPr/>
          <p:nvPr/>
        </p:nvSpPr>
        <p:spPr>
          <a:xfrm>
            <a:off x="2634375" y="3302850"/>
            <a:ext cx="4337150" cy="859475"/>
          </a:xfrm>
          <a:prstGeom prst="flowChartInputOutpu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304" name="Google Shape;2304;p149"/>
          <p:cNvCxnSpPr/>
          <p:nvPr/>
        </p:nvCxnSpPr>
        <p:spPr>
          <a:xfrm>
            <a:off x="2634375" y="4162325"/>
            <a:ext cx="0" cy="3306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05" name="Google Shape;2305;p149"/>
          <p:cNvCxnSpPr/>
          <p:nvPr/>
        </p:nvCxnSpPr>
        <p:spPr>
          <a:xfrm>
            <a:off x="6102275" y="4162325"/>
            <a:ext cx="0" cy="3306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06" name="Google Shape;2306;p149"/>
          <p:cNvCxnSpPr/>
          <p:nvPr/>
        </p:nvCxnSpPr>
        <p:spPr>
          <a:xfrm>
            <a:off x="6971525" y="3302850"/>
            <a:ext cx="0" cy="3306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07" name="Google Shape;2307;p149"/>
          <p:cNvCxnSpPr/>
          <p:nvPr/>
        </p:nvCxnSpPr>
        <p:spPr>
          <a:xfrm flipH="1" rot="10800000">
            <a:off x="6105100" y="3628300"/>
            <a:ext cx="871500" cy="8565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08" name="Google Shape;2308;p149"/>
          <p:cNvCxnSpPr/>
          <p:nvPr/>
        </p:nvCxnSpPr>
        <p:spPr>
          <a:xfrm>
            <a:off x="2639350" y="4479800"/>
            <a:ext cx="34659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09" name="Google Shape;2309;p149"/>
          <p:cNvCxnSpPr/>
          <p:nvPr/>
        </p:nvCxnSpPr>
        <p:spPr>
          <a:xfrm>
            <a:off x="2599300" y="4695150"/>
            <a:ext cx="3530700" cy="0"/>
          </a:xfrm>
          <a:prstGeom prst="straightConnector1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med" w="med" type="diamond"/>
            <a:tailEnd len="med" w="med" type="diamond"/>
          </a:ln>
        </p:spPr>
      </p:cxnSp>
      <p:cxnSp>
        <p:nvCxnSpPr>
          <p:cNvPr id="2310" name="Google Shape;2310;p149"/>
          <p:cNvCxnSpPr/>
          <p:nvPr/>
        </p:nvCxnSpPr>
        <p:spPr>
          <a:xfrm flipH="1" rot="10800000">
            <a:off x="6355500" y="3683650"/>
            <a:ext cx="846300" cy="891300"/>
          </a:xfrm>
          <a:prstGeom prst="straightConnector1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med" w="med" type="diamond"/>
            <a:tailEnd len="med" w="med" type="diamond"/>
          </a:ln>
        </p:spPr>
      </p:cxnSp>
      <p:cxnSp>
        <p:nvCxnSpPr>
          <p:cNvPr id="2311" name="Google Shape;2311;p149"/>
          <p:cNvCxnSpPr/>
          <p:nvPr/>
        </p:nvCxnSpPr>
        <p:spPr>
          <a:xfrm rot="10800000">
            <a:off x="2414000" y="4104175"/>
            <a:ext cx="0" cy="425700"/>
          </a:xfrm>
          <a:prstGeom prst="straightConnector1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med" w="med" type="diamond"/>
            <a:tailEnd len="med" w="med" type="diamond"/>
          </a:ln>
        </p:spPr>
      </p:cxnSp>
      <p:sp>
        <p:nvSpPr>
          <p:cNvPr id="2312" name="Google Shape;2312;p149"/>
          <p:cNvSpPr txBox="1"/>
          <p:nvPr/>
        </p:nvSpPr>
        <p:spPr>
          <a:xfrm>
            <a:off x="1933250" y="3683650"/>
            <a:ext cx="8463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R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G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B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13" name="Google Shape;2313;p149"/>
          <p:cNvSpPr txBox="1"/>
          <p:nvPr/>
        </p:nvSpPr>
        <p:spPr>
          <a:xfrm>
            <a:off x="4033850" y="4737525"/>
            <a:ext cx="10746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Width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14" name="Google Shape;2314;p149"/>
          <p:cNvSpPr txBox="1"/>
          <p:nvPr/>
        </p:nvSpPr>
        <p:spPr>
          <a:xfrm>
            <a:off x="6820600" y="4003400"/>
            <a:ext cx="10746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Height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315" name="Google Shape;2315;p149"/>
          <p:cNvCxnSpPr/>
          <p:nvPr/>
        </p:nvCxnSpPr>
        <p:spPr>
          <a:xfrm>
            <a:off x="4342175" y="4046350"/>
            <a:ext cx="1331400" cy="0"/>
          </a:xfrm>
          <a:prstGeom prst="straightConnector1">
            <a:avLst/>
          </a:prstGeom>
          <a:noFill/>
          <a:ln cap="flat" cmpd="sng" w="28575">
            <a:solidFill>
              <a:srgbClr val="434343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316" name="Google Shape;2316;p149"/>
          <p:cNvCxnSpPr/>
          <p:nvPr/>
        </p:nvCxnSpPr>
        <p:spPr>
          <a:xfrm>
            <a:off x="4334313" y="3715750"/>
            <a:ext cx="0" cy="330600"/>
          </a:xfrm>
          <a:prstGeom prst="straightConnector1">
            <a:avLst/>
          </a:prstGeom>
          <a:noFill/>
          <a:ln cap="flat" cmpd="sng" w="28575">
            <a:solidFill>
              <a:srgbClr val="434343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2317" name="Google Shape;2317;p149"/>
          <p:cNvSpPr/>
          <p:nvPr/>
        </p:nvSpPr>
        <p:spPr>
          <a:xfrm>
            <a:off x="4334325" y="3385150"/>
            <a:ext cx="1668300" cy="330600"/>
          </a:xfrm>
          <a:prstGeom prst="flowChartInputOutpu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318" name="Google Shape;2318;p149"/>
          <p:cNvCxnSpPr/>
          <p:nvPr/>
        </p:nvCxnSpPr>
        <p:spPr>
          <a:xfrm>
            <a:off x="5673663" y="3715750"/>
            <a:ext cx="0" cy="330600"/>
          </a:xfrm>
          <a:prstGeom prst="straightConnector1">
            <a:avLst/>
          </a:prstGeom>
          <a:noFill/>
          <a:ln cap="flat" cmpd="sng" w="28575">
            <a:solidFill>
              <a:srgbClr val="434343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319" name="Google Shape;2319;p149"/>
          <p:cNvCxnSpPr/>
          <p:nvPr/>
        </p:nvCxnSpPr>
        <p:spPr>
          <a:xfrm>
            <a:off x="6002613" y="3385150"/>
            <a:ext cx="0" cy="330600"/>
          </a:xfrm>
          <a:prstGeom prst="straightConnector1">
            <a:avLst/>
          </a:prstGeom>
          <a:noFill/>
          <a:ln cap="flat" cmpd="sng" w="28575">
            <a:solidFill>
              <a:srgbClr val="434343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320" name="Google Shape;2320;p149"/>
          <p:cNvCxnSpPr/>
          <p:nvPr/>
        </p:nvCxnSpPr>
        <p:spPr>
          <a:xfrm flipH="1" rot="10800000">
            <a:off x="5669375" y="3705550"/>
            <a:ext cx="345000" cy="328500"/>
          </a:xfrm>
          <a:prstGeom prst="straightConnector1">
            <a:avLst/>
          </a:prstGeom>
          <a:noFill/>
          <a:ln cap="flat" cmpd="sng" w="28575">
            <a:solidFill>
              <a:srgbClr val="434343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321" name="Google Shape;2321;p149"/>
          <p:cNvCxnSpPr/>
          <p:nvPr/>
        </p:nvCxnSpPr>
        <p:spPr>
          <a:xfrm flipH="1" rot="10800000">
            <a:off x="4334325" y="2611563"/>
            <a:ext cx="358500" cy="1098300"/>
          </a:xfrm>
          <a:prstGeom prst="straightConnector1">
            <a:avLst/>
          </a:prstGeom>
          <a:noFill/>
          <a:ln cap="flat" cmpd="sng" w="19050">
            <a:solidFill>
              <a:srgbClr val="99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22" name="Google Shape;2322;p149"/>
          <p:cNvCxnSpPr/>
          <p:nvPr/>
        </p:nvCxnSpPr>
        <p:spPr>
          <a:xfrm flipH="1" rot="10800000">
            <a:off x="4687050" y="2611563"/>
            <a:ext cx="90900" cy="752700"/>
          </a:xfrm>
          <a:prstGeom prst="straightConnector1">
            <a:avLst/>
          </a:prstGeom>
          <a:noFill/>
          <a:ln cap="flat" cmpd="sng" w="19050">
            <a:solidFill>
              <a:srgbClr val="9900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23" name="Google Shape;2323;p149"/>
          <p:cNvSpPr/>
          <p:nvPr/>
        </p:nvSpPr>
        <p:spPr>
          <a:xfrm>
            <a:off x="4702650" y="2279875"/>
            <a:ext cx="1164900" cy="328500"/>
          </a:xfrm>
          <a:prstGeom prst="cube">
            <a:avLst>
              <a:gd fmla="val 25000" name="adj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324" name="Google Shape;2324;p149"/>
          <p:cNvCxnSpPr/>
          <p:nvPr/>
        </p:nvCxnSpPr>
        <p:spPr>
          <a:xfrm rot="10800000">
            <a:off x="5879625" y="2531563"/>
            <a:ext cx="123000" cy="845100"/>
          </a:xfrm>
          <a:prstGeom prst="straightConnector1">
            <a:avLst/>
          </a:prstGeom>
          <a:noFill/>
          <a:ln cap="flat" cmpd="sng" w="19050">
            <a:solidFill>
              <a:srgbClr val="99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25" name="Google Shape;2325;p149"/>
          <p:cNvCxnSpPr/>
          <p:nvPr/>
        </p:nvCxnSpPr>
        <p:spPr>
          <a:xfrm flipH="1" rot="10800000">
            <a:off x="5664350" y="2616625"/>
            <a:ext cx="120300" cy="1101900"/>
          </a:xfrm>
          <a:prstGeom prst="straightConnector1">
            <a:avLst/>
          </a:prstGeom>
          <a:noFill/>
          <a:ln cap="flat" cmpd="sng" w="19050">
            <a:solidFill>
              <a:srgbClr val="9900F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Deep Learning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3" name="Google Shape;183;p26"/>
          <p:cNvSpPr txBox="1"/>
          <p:nvPr>
            <p:ph idx="1" type="body"/>
          </p:nvPr>
        </p:nvSpPr>
        <p:spPr>
          <a:xfrm>
            <a:off x="311700" y="1152475"/>
            <a:ext cx="8748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Montserrat"/>
              <a:buChar char="●"/>
            </a:pP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Very quick overview of what we know so far!</a:t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9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Montserrat"/>
              <a:buChar char="●"/>
            </a:pP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still need to learn a bit more theory before diving into Convolutional Neural Networks!</a:t>
            </a: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 </a:t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84" name="Google Shape;184;p2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85" name="Google Shape;185;p2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New Theory Topics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1" name="Google Shape;191;p2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watermark.jpg" id="192" name="Google Shape;192;p2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93" name="Google Shape;193;p2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Deep Learning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9" name="Google Shape;199;p28"/>
          <p:cNvSpPr txBox="1"/>
          <p:nvPr>
            <p:ph idx="1" type="body"/>
          </p:nvPr>
        </p:nvSpPr>
        <p:spPr>
          <a:xfrm>
            <a:off x="311700" y="1152475"/>
            <a:ext cx="8748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Montserrat"/>
              <a:buChar char="●"/>
            </a:pP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We’ve reviewed the basics, but there are still some theory components we haven’t covered yet…</a:t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00" name="Google Shape;200;p2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01" name="Google Shape;201;p2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Deep Learning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7" name="Google Shape;207;p29"/>
          <p:cNvSpPr txBox="1"/>
          <p:nvPr>
            <p:ph idx="1" type="body"/>
          </p:nvPr>
        </p:nvSpPr>
        <p:spPr>
          <a:xfrm>
            <a:off x="311700" y="1152475"/>
            <a:ext cx="8748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Montserrat"/>
              <a:buChar char="●"/>
            </a:pP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Initialization of Weights Options</a:t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91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Montserrat"/>
              <a:buChar char="○"/>
            </a:pP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Zeros </a:t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91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Montserrat"/>
              <a:buChar char="■"/>
            </a:pP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No Randomness </a:t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91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Montserrat"/>
              <a:buChar char="■"/>
            </a:pP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Not a great choice</a:t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91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Montserrat"/>
              <a:buChar char="○"/>
            </a:pP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Random Distribution Near Zero</a:t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91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Montserrat"/>
              <a:buChar char="■"/>
            </a:pP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Not Optimal</a:t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91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Montserrat"/>
              <a:buChar char="■"/>
            </a:pP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Activation Functions Distortion</a:t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08" name="Google Shape;208;p2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09" name="Google Shape;209;p2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35500" y="3718096"/>
            <a:ext cx="2850800" cy="1425400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3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Deep Learning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6" name="Google Shape;216;p30"/>
          <p:cNvSpPr txBox="1"/>
          <p:nvPr>
            <p:ph idx="1" type="body"/>
          </p:nvPr>
        </p:nvSpPr>
        <p:spPr>
          <a:xfrm>
            <a:off x="311700" y="1152475"/>
            <a:ext cx="8748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Montserrat"/>
              <a:buChar char="●"/>
            </a:pP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Initialization of Weights Options</a:t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91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Montserrat"/>
              <a:buChar char="○"/>
            </a:pP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Xavier (Glorot) </a:t>
            </a: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Initialization</a:t>
            </a: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91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Montserrat"/>
              <a:buChar char="■"/>
            </a:pP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Uniform / Normal</a:t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91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Montserrat"/>
              <a:buChar char="○"/>
            </a:pP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Draw weights from a </a:t>
            </a: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distribution</a:t>
            </a: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with zero mean and a specific variance</a:t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17" name="Google Shape;217;p30"/>
          <p:cNvPicPr preferRelativeResize="0"/>
          <p:nvPr/>
        </p:nvPicPr>
        <p:blipFill rotWithShape="1">
          <a:blip r:embed="rId4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18" name="Google Shape;218;p30"/>
          <p:cNvPicPr preferRelativeResize="0"/>
          <p:nvPr/>
        </p:nvPicPr>
        <p:blipFill rotWithShape="1">
          <a:blip r:embed="rId4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Deep Learning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4" name="Google Shape;224;p31"/>
          <p:cNvSpPr txBox="1"/>
          <p:nvPr>
            <p:ph idx="1" type="body"/>
          </p:nvPr>
        </p:nvSpPr>
        <p:spPr>
          <a:xfrm>
            <a:off x="311700" y="1152475"/>
            <a:ext cx="8748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Montserrat"/>
              <a:buChar char="●"/>
            </a:pP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Xavier Initialization</a:t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25" name="Google Shape;225;p3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26" name="Google Shape;226;p3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07850" y="1712275"/>
            <a:ext cx="5631249" cy="74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2721762"/>
            <a:ext cx="9144001" cy="695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027511" y="3705013"/>
            <a:ext cx="5316675" cy="809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Deep Learning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3" name="Google Shape;63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Montserrat"/>
              <a:buChar char="●"/>
            </a:pPr>
            <a:r>
              <a:rPr lang="en" sz="2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Quick Review of Previous Topics and NNs</a:t>
            </a:r>
            <a:endParaRPr sz="28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064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Montserrat"/>
              <a:buChar char="●"/>
            </a:pPr>
            <a:r>
              <a:rPr lang="en" sz="2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New Theory Topics</a:t>
            </a:r>
            <a:endParaRPr sz="28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064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Montserrat"/>
              <a:buChar char="●"/>
            </a:pPr>
            <a:r>
              <a:rPr lang="en" sz="2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Discuss Famous MNIST Data Set</a:t>
            </a:r>
            <a:endParaRPr sz="28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064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Montserrat"/>
              <a:buChar char="●"/>
            </a:pPr>
            <a:r>
              <a:rPr lang="en" sz="2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Solve MNIST with a “normal” NN </a:t>
            </a:r>
            <a:endParaRPr sz="28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064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Montserrat"/>
              <a:buChar char="●"/>
            </a:pPr>
            <a:r>
              <a:rPr lang="en" sz="2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Learn about CNN</a:t>
            </a:r>
            <a:endParaRPr sz="28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064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Montserrat"/>
              <a:buChar char="●"/>
            </a:pPr>
            <a:r>
              <a:rPr lang="en" sz="2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Solve MNIST with CNN</a:t>
            </a:r>
            <a:endParaRPr sz="28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064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Montserrat"/>
              <a:buChar char="●"/>
            </a:pPr>
            <a:r>
              <a:rPr lang="en" sz="2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CNN Exercise and Solutions Afterwards</a:t>
            </a:r>
            <a:endParaRPr sz="28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64" name="Google Shape;64;p1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65" name="Google Shape;65;p1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Deep Learning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5" name="Google Shape;235;p32"/>
          <p:cNvSpPr txBox="1"/>
          <p:nvPr>
            <p:ph idx="1" type="body"/>
          </p:nvPr>
        </p:nvSpPr>
        <p:spPr>
          <a:xfrm>
            <a:off x="311700" y="1152475"/>
            <a:ext cx="8748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Montserrat"/>
              <a:buChar char="●"/>
            </a:pP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Xavier Initialization</a:t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36" name="Google Shape;236;p3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37" name="Google Shape;237;p3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3850" y="1982024"/>
            <a:ext cx="9144002" cy="5784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44375" y="2705150"/>
            <a:ext cx="2943650" cy="101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14499" y="3772099"/>
            <a:ext cx="3146225" cy="1065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Deep Learning - Gradient Descent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6" name="Google Shape;246;p33"/>
          <p:cNvSpPr txBox="1"/>
          <p:nvPr>
            <p:ph idx="1" type="body"/>
          </p:nvPr>
        </p:nvSpPr>
        <p:spPr>
          <a:xfrm>
            <a:off x="311700" y="1152475"/>
            <a:ext cx="8748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Montserrat"/>
              <a:buChar char="●"/>
            </a:pP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Learning Rate - defines the step size during gradient descent</a:t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9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Montserrat"/>
              <a:buChar char="●"/>
            </a:pP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Batch Size - batches allow us to use stochastic gradient descent.</a:t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91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Montserrat"/>
              <a:buChar char="○"/>
            </a:pP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Smaller → less representative of data</a:t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91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Montserrat"/>
              <a:buChar char="○"/>
            </a:pP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Larger → longer training time</a:t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47" name="Google Shape;247;p3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48" name="Google Shape;248;p3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Deep Learning - Gradient Descent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4" name="Google Shape;254;p34"/>
          <p:cNvSpPr txBox="1"/>
          <p:nvPr>
            <p:ph idx="1" type="body"/>
          </p:nvPr>
        </p:nvSpPr>
        <p:spPr>
          <a:xfrm>
            <a:off x="311700" y="1152475"/>
            <a:ext cx="8748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Montserrat"/>
              <a:buChar char="●"/>
            </a:pP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Second-Order Behavior of the gradient descent allows us to adjust our learning rate based off the rate of descent</a:t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91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Montserrat"/>
              <a:buChar char="○"/>
            </a:pP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AdaGrad</a:t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91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Montserrat"/>
              <a:buChar char="○"/>
            </a:pP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RMSProp</a:t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91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Montserrat"/>
              <a:buChar char="○"/>
            </a:pP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Adam</a:t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55" name="Google Shape;255;p3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56" name="Google Shape;256;p3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Deep Learning - Gradient Descent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2" name="Google Shape;262;p35"/>
          <p:cNvSpPr txBox="1"/>
          <p:nvPr>
            <p:ph idx="1" type="body"/>
          </p:nvPr>
        </p:nvSpPr>
        <p:spPr>
          <a:xfrm>
            <a:off x="311700" y="1152475"/>
            <a:ext cx="8748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Montserrat"/>
              <a:buChar char="●"/>
            </a:pP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This allows us to start with larger steps and then eventually go to smaller step sizes.</a:t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9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Montserrat"/>
              <a:buChar char="●"/>
            </a:pP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Adam allows this change to happen automatically.</a:t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63" name="Google Shape;263;p3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64" name="Google Shape;264;p3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Deep Learning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0" name="Google Shape;270;p36"/>
          <p:cNvSpPr txBox="1"/>
          <p:nvPr>
            <p:ph idx="1" type="body"/>
          </p:nvPr>
        </p:nvSpPr>
        <p:spPr>
          <a:xfrm>
            <a:off x="311700" y="1152475"/>
            <a:ext cx="8748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Montserrat"/>
              <a:buChar char="●"/>
            </a:pP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Unstable / Vanishing Gradients</a:t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91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Montserrat"/>
              <a:buChar char="○"/>
            </a:pP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As you increase the number of layers in a network, the layers towards the input will be affected less by the error calculation occurring at the output as you go backwards through the network</a:t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71" name="Google Shape;271;p3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72" name="Google Shape;272;p3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Deep Learning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8" name="Google Shape;278;p37"/>
          <p:cNvSpPr txBox="1"/>
          <p:nvPr>
            <p:ph idx="1" type="body"/>
          </p:nvPr>
        </p:nvSpPr>
        <p:spPr>
          <a:xfrm>
            <a:off x="311700" y="1152475"/>
            <a:ext cx="8748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Montserrat"/>
              <a:buChar char="●"/>
            </a:pP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Unstable / Vanishing Gradients</a:t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91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Montserrat"/>
              <a:buChar char="○"/>
            </a:pP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Initialization</a:t>
            </a: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and Normalization will help us mitigate these issues.</a:t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91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Montserrat"/>
              <a:buChar char="○"/>
            </a:pP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We’ll discuss vanishing gradients again in more detail when discussing Recurrent Neural Networks.</a:t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79" name="Google Shape;279;p3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80" name="Google Shape;280;p3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Deep Learning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6" name="Google Shape;286;p38"/>
          <p:cNvSpPr txBox="1"/>
          <p:nvPr>
            <p:ph idx="1" type="body"/>
          </p:nvPr>
        </p:nvSpPr>
        <p:spPr>
          <a:xfrm>
            <a:off x="311700" y="1152475"/>
            <a:ext cx="8748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Montserrat"/>
              <a:buChar char="●"/>
            </a:pP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Overfitting vs Underfitting a Model</a:t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87" name="Google Shape;287;p3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88" name="Google Shape;288;p3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9" name="Google Shape;289;p38"/>
          <p:cNvCxnSpPr/>
          <p:nvPr/>
        </p:nvCxnSpPr>
        <p:spPr>
          <a:xfrm>
            <a:off x="1898125" y="1925575"/>
            <a:ext cx="0" cy="24942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290" name="Google Shape;290;p38"/>
          <p:cNvCxnSpPr/>
          <p:nvPr/>
        </p:nvCxnSpPr>
        <p:spPr>
          <a:xfrm rot="10800000">
            <a:off x="1898125" y="4419775"/>
            <a:ext cx="37890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291" name="Google Shape;291;p38"/>
          <p:cNvSpPr/>
          <p:nvPr/>
        </p:nvSpPr>
        <p:spPr>
          <a:xfrm>
            <a:off x="2239625" y="2511600"/>
            <a:ext cx="120300" cy="1203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38"/>
          <p:cNvSpPr/>
          <p:nvPr/>
        </p:nvSpPr>
        <p:spPr>
          <a:xfrm>
            <a:off x="2556375" y="2865625"/>
            <a:ext cx="120300" cy="1203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38"/>
          <p:cNvSpPr/>
          <p:nvPr/>
        </p:nvSpPr>
        <p:spPr>
          <a:xfrm>
            <a:off x="2513450" y="3297125"/>
            <a:ext cx="120300" cy="1203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38"/>
          <p:cNvSpPr/>
          <p:nvPr/>
        </p:nvSpPr>
        <p:spPr>
          <a:xfrm>
            <a:off x="2903388" y="3233375"/>
            <a:ext cx="120300" cy="1203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38"/>
          <p:cNvSpPr/>
          <p:nvPr/>
        </p:nvSpPr>
        <p:spPr>
          <a:xfrm>
            <a:off x="3048650" y="3652000"/>
            <a:ext cx="120300" cy="1203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38"/>
          <p:cNvSpPr/>
          <p:nvPr/>
        </p:nvSpPr>
        <p:spPr>
          <a:xfrm>
            <a:off x="3321250" y="3772300"/>
            <a:ext cx="120300" cy="1203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38"/>
          <p:cNvSpPr/>
          <p:nvPr/>
        </p:nvSpPr>
        <p:spPr>
          <a:xfrm>
            <a:off x="3864275" y="3417425"/>
            <a:ext cx="120300" cy="1203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38"/>
          <p:cNvSpPr/>
          <p:nvPr/>
        </p:nvSpPr>
        <p:spPr>
          <a:xfrm>
            <a:off x="3568675" y="3504025"/>
            <a:ext cx="120300" cy="1203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38"/>
          <p:cNvSpPr/>
          <p:nvPr/>
        </p:nvSpPr>
        <p:spPr>
          <a:xfrm>
            <a:off x="3914450" y="3033050"/>
            <a:ext cx="120300" cy="1203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38"/>
          <p:cNvSpPr/>
          <p:nvPr/>
        </p:nvSpPr>
        <p:spPr>
          <a:xfrm>
            <a:off x="4312275" y="3153350"/>
            <a:ext cx="120300" cy="1203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38"/>
          <p:cNvSpPr/>
          <p:nvPr/>
        </p:nvSpPr>
        <p:spPr>
          <a:xfrm>
            <a:off x="4191975" y="2704750"/>
            <a:ext cx="120300" cy="1203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38"/>
          <p:cNvSpPr/>
          <p:nvPr/>
        </p:nvSpPr>
        <p:spPr>
          <a:xfrm>
            <a:off x="4694950" y="2745325"/>
            <a:ext cx="120300" cy="1203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38"/>
          <p:cNvSpPr/>
          <p:nvPr/>
        </p:nvSpPr>
        <p:spPr>
          <a:xfrm>
            <a:off x="4596950" y="2391300"/>
            <a:ext cx="120300" cy="1203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38"/>
          <p:cNvSpPr txBox="1"/>
          <p:nvPr/>
        </p:nvSpPr>
        <p:spPr>
          <a:xfrm>
            <a:off x="1327200" y="2825050"/>
            <a:ext cx="751200" cy="6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Montserrat"/>
                <a:ea typeface="Montserrat"/>
                <a:cs typeface="Montserrat"/>
                <a:sym typeface="Montserrat"/>
              </a:rPr>
              <a:t>y</a:t>
            </a:r>
            <a:endParaRPr sz="3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5" name="Google Shape;305;p38"/>
          <p:cNvSpPr txBox="1"/>
          <p:nvPr/>
        </p:nvSpPr>
        <p:spPr>
          <a:xfrm>
            <a:off x="3362725" y="4419775"/>
            <a:ext cx="751200" cy="6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Montserrat"/>
                <a:ea typeface="Montserrat"/>
                <a:cs typeface="Montserrat"/>
                <a:sym typeface="Montserrat"/>
              </a:rPr>
              <a:t>x</a:t>
            </a:r>
            <a:endParaRPr sz="3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6" name="Google Shape;306;p38"/>
          <p:cNvSpPr txBox="1"/>
          <p:nvPr/>
        </p:nvSpPr>
        <p:spPr>
          <a:xfrm>
            <a:off x="6578025" y="2825050"/>
            <a:ext cx="2537100" cy="15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Montserrat"/>
                <a:ea typeface="Montserrat"/>
                <a:cs typeface="Montserrat"/>
                <a:sym typeface="Montserrat"/>
              </a:rPr>
              <a:t>Training Data</a:t>
            </a:r>
            <a:endParaRPr sz="30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Deep Learning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2" name="Google Shape;312;p39"/>
          <p:cNvSpPr txBox="1"/>
          <p:nvPr>
            <p:ph idx="1" type="body"/>
          </p:nvPr>
        </p:nvSpPr>
        <p:spPr>
          <a:xfrm>
            <a:off x="311700" y="1152475"/>
            <a:ext cx="8748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Montserrat"/>
              <a:buChar char="●"/>
            </a:pP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Model Underfitting</a:t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13" name="Google Shape;313;p3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14" name="Google Shape;314;p3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5" name="Google Shape;315;p39"/>
          <p:cNvCxnSpPr/>
          <p:nvPr/>
        </p:nvCxnSpPr>
        <p:spPr>
          <a:xfrm>
            <a:off x="1898125" y="1925575"/>
            <a:ext cx="0" cy="24942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316" name="Google Shape;316;p39"/>
          <p:cNvCxnSpPr/>
          <p:nvPr/>
        </p:nvCxnSpPr>
        <p:spPr>
          <a:xfrm rot="10800000">
            <a:off x="1898125" y="4419775"/>
            <a:ext cx="37890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317" name="Google Shape;317;p39"/>
          <p:cNvSpPr/>
          <p:nvPr/>
        </p:nvSpPr>
        <p:spPr>
          <a:xfrm>
            <a:off x="2239625" y="2511600"/>
            <a:ext cx="120300" cy="1203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39"/>
          <p:cNvSpPr/>
          <p:nvPr/>
        </p:nvSpPr>
        <p:spPr>
          <a:xfrm>
            <a:off x="2556375" y="2865625"/>
            <a:ext cx="120300" cy="1203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39"/>
          <p:cNvSpPr/>
          <p:nvPr/>
        </p:nvSpPr>
        <p:spPr>
          <a:xfrm>
            <a:off x="2513450" y="3297125"/>
            <a:ext cx="120300" cy="1203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39"/>
          <p:cNvSpPr/>
          <p:nvPr/>
        </p:nvSpPr>
        <p:spPr>
          <a:xfrm>
            <a:off x="2903388" y="3233375"/>
            <a:ext cx="120300" cy="1203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39"/>
          <p:cNvSpPr/>
          <p:nvPr/>
        </p:nvSpPr>
        <p:spPr>
          <a:xfrm>
            <a:off x="3048650" y="3652000"/>
            <a:ext cx="120300" cy="1203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39"/>
          <p:cNvSpPr/>
          <p:nvPr/>
        </p:nvSpPr>
        <p:spPr>
          <a:xfrm>
            <a:off x="3321250" y="3772300"/>
            <a:ext cx="120300" cy="1203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39"/>
          <p:cNvSpPr/>
          <p:nvPr/>
        </p:nvSpPr>
        <p:spPr>
          <a:xfrm>
            <a:off x="3864275" y="3417425"/>
            <a:ext cx="120300" cy="1203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39"/>
          <p:cNvSpPr/>
          <p:nvPr/>
        </p:nvSpPr>
        <p:spPr>
          <a:xfrm>
            <a:off x="3568675" y="3504025"/>
            <a:ext cx="120300" cy="1203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39"/>
          <p:cNvSpPr/>
          <p:nvPr/>
        </p:nvSpPr>
        <p:spPr>
          <a:xfrm>
            <a:off x="3914450" y="3033050"/>
            <a:ext cx="120300" cy="1203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39"/>
          <p:cNvSpPr/>
          <p:nvPr/>
        </p:nvSpPr>
        <p:spPr>
          <a:xfrm>
            <a:off x="4312275" y="3153350"/>
            <a:ext cx="120300" cy="1203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39"/>
          <p:cNvSpPr/>
          <p:nvPr/>
        </p:nvSpPr>
        <p:spPr>
          <a:xfrm>
            <a:off x="4191975" y="2704750"/>
            <a:ext cx="120300" cy="1203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39"/>
          <p:cNvSpPr/>
          <p:nvPr/>
        </p:nvSpPr>
        <p:spPr>
          <a:xfrm>
            <a:off x="4694950" y="2745325"/>
            <a:ext cx="120300" cy="1203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39"/>
          <p:cNvSpPr/>
          <p:nvPr/>
        </p:nvSpPr>
        <p:spPr>
          <a:xfrm>
            <a:off x="4596950" y="2391300"/>
            <a:ext cx="120300" cy="1203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39"/>
          <p:cNvSpPr txBox="1"/>
          <p:nvPr/>
        </p:nvSpPr>
        <p:spPr>
          <a:xfrm>
            <a:off x="1327200" y="2825050"/>
            <a:ext cx="751200" cy="6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Montserrat"/>
                <a:ea typeface="Montserrat"/>
                <a:cs typeface="Montserrat"/>
                <a:sym typeface="Montserrat"/>
              </a:rPr>
              <a:t>y</a:t>
            </a:r>
            <a:endParaRPr sz="3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1" name="Google Shape;331;p39"/>
          <p:cNvSpPr txBox="1"/>
          <p:nvPr/>
        </p:nvSpPr>
        <p:spPr>
          <a:xfrm>
            <a:off x="3362725" y="4419775"/>
            <a:ext cx="751200" cy="6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Montserrat"/>
                <a:ea typeface="Montserrat"/>
                <a:cs typeface="Montserrat"/>
                <a:sym typeface="Montserrat"/>
              </a:rPr>
              <a:t>x</a:t>
            </a:r>
            <a:endParaRPr sz="30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32" name="Google Shape;332;p39"/>
          <p:cNvCxnSpPr/>
          <p:nvPr/>
        </p:nvCxnSpPr>
        <p:spPr>
          <a:xfrm flipH="1" rot="10800000">
            <a:off x="2198625" y="2221000"/>
            <a:ext cx="3615900" cy="1838100"/>
          </a:xfrm>
          <a:prstGeom prst="straightConnector1">
            <a:avLst/>
          </a:prstGeom>
          <a:noFill/>
          <a:ln cap="flat" cmpd="sng" w="38100">
            <a:solidFill>
              <a:srgbClr val="98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33" name="Google Shape;333;p39"/>
          <p:cNvSpPr txBox="1"/>
          <p:nvPr/>
        </p:nvSpPr>
        <p:spPr>
          <a:xfrm>
            <a:off x="6225300" y="1623075"/>
            <a:ext cx="2809800" cy="15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Montserrat"/>
                <a:ea typeface="Montserrat"/>
                <a:cs typeface="Montserrat"/>
                <a:sym typeface="Montserrat"/>
              </a:rPr>
              <a:t>Fitted Model on Training Data</a:t>
            </a:r>
            <a:endParaRPr sz="30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4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Deep Learning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9" name="Google Shape;339;p40"/>
          <p:cNvSpPr txBox="1"/>
          <p:nvPr>
            <p:ph idx="1" type="body"/>
          </p:nvPr>
        </p:nvSpPr>
        <p:spPr>
          <a:xfrm>
            <a:off x="311700" y="1152475"/>
            <a:ext cx="8748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Montserrat"/>
              <a:buChar char="●"/>
            </a:pP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Model Underfitting</a:t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40" name="Google Shape;340;p4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41" name="Google Shape;341;p4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2" name="Google Shape;342;p40"/>
          <p:cNvCxnSpPr/>
          <p:nvPr/>
        </p:nvCxnSpPr>
        <p:spPr>
          <a:xfrm>
            <a:off x="1898125" y="1925575"/>
            <a:ext cx="0" cy="24942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343" name="Google Shape;343;p40"/>
          <p:cNvCxnSpPr/>
          <p:nvPr/>
        </p:nvCxnSpPr>
        <p:spPr>
          <a:xfrm rot="10800000">
            <a:off x="1898125" y="4419775"/>
            <a:ext cx="37890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344" name="Google Shape;344;p40"/>
          <p:cNvSpPr/>
          <p:nvPr/>
        </p:nvSpPr>
        <p:spPr>
          <a:xfrm>
            <a:off x="2239625" y="2511600"/>
            <a:ext cx="120300" cy="1203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p40"/>
          <p:cNvSpPr/>
          <p:nvPr/>
        </p:nvSpPr>
        <p:spPr>
          <a:xfrm>
            <a:off x="2556375" y="2865625"/>
            <a:ext cx="120300" cy="1203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40"/>
          <p:cNvSpPr/>
          <p:nvPr/>
        </p:nvSpPr>
        <p:spPr>
          <a:xfrm>
            <a:off x="2513450" y="3297125"/>
            <a:ext cx="120300" cy="1203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40"/>
          <p:cNvSpPr/>
          <p:nvPr/>
        </p:nvSpPr>
        <p:spPr>
          <a:xfrm>
            <a:off x="2903388" y="3233375"/>
            <a:ext cx="120300" cy="1203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40"/>
          <p:cNvSpPr/>
          <p:nvPr/>
        </p:nvSpPr>
        <p:spPr>
          <a:xfrm>
            <a:off x="3048650" y="3652000"/>
            <a:ext cx="120300" cy="1203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p40"/>
          <p:cNvSpPr/>
          <p:nvPr/>
        </p:nvSpPr>
        <p:spPr>
          <a:xfrm>
            <a:off x="3321250" y="3772300"/>
            <a:ext cx="120300" cy="1203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p40"/>
          <p:cNvSpPr/>
          <p:nvPr/>
        </p:nvSpPr>
        <p:spPr>
          <a:xfrm>
            <a:off x="3864275" y="3417425"/>
            <a:ext cx="120300" cy="1203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40"/>
          <p:cNvSpPr/>
          <p:nvPr/>
        </p:nvSpPr>
        <p:spPr>
          <a:xfrm>
            <a:off x="3568675" y="3504025"/>
            <a:ext cx="120300" cy="1203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p40"/>
          <p:cNvSpPr/>
          <p:nvPr/>
        </p:nvSpPr>
        <p:spPr>
          <a:xfrm>
            <a:off x="3914450" y="3033050"/>
            <a:ext cx="120300" cy="1203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p40"/>
          <p:cNvSpPr/>
          <p:nvPr/>
        </p:nvSpPr>
        <p:spPr>
          <a:xfrm>
            <a:off x="4312275" y="3153350"/>
            <a:ext cx="120300" cy="1203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p40"/>
          <p:cNvSpPr/>
          <p:nvPr/>
        </p:nvSpPr>
        <p:spPr>
          <a:xfrm>
            <a:off x="4191975" y="2704750"/>
            <a:ext cx="120300" cy="1203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p40"/>
          <p:cNvSpPr/>
          <p:nvPr/>
        </p:nvSpPr>
        <p:spPr>
          <a:xfrm>
            <a:off x="4694950" y="2745325"/>
            <a:ext cx="120300" cy="1203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40"/>
          <p:cNvSpPr/>
          <p:nvPr/>
        </p:nvSpPr>
        <p:spPr>
          <a:xfrm>
            <a:off x="4596950" y="2391300"/>
            <a:ext cx="120300" cy="1203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p40"/>
          <p:cNvSpPr txBox="1"/>
          <p:nvPr/>
        </p:nvSpPr>
        <p:spPr>
          <a:xfrm>
            <a:off x="1327200" y="2825050"/>
            <a:ext cx="751200" cy="6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Montserrat"/>
                <a:ea typeface="Montserrat"/>
                <a:cs typeface="Montserrat"/>
                <a:sym typeface="Montserrat"/>
              </a:rPr>
              <a:t>y</a:t>
            </a:r>
            <a:endParaRPr sz="3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8" name="Google Shape;358;p40"/>
          <p:cNvSpPr txBox="1"/>
          <p:nvPr/>
        </p:nvSpPr>
        <p:spPr>
          <a:xfrm>
            <a:off x="3362725" y="4419775"/>
            <a:ext cx="751200" cy="6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Montserrat"/>
                <a:ea typeface="Montserrat"/>
                <a:cs typeface="Montserrat"/>
                <a:sym typeface="Montserrat"/>
              </a:rPr>
              <a:t>x</a:t>
            </a:r>
            <a:endParaRPr sz="30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59" name="Google Shape;359;p40"/>
          <p:cNvCxnSpPr/>
          <p:nvPr/>
        </p:nvCxnSpPr>
        <p:spPr>
          <a:xfrm flipH="1" rot="10800000">
            <a:off x="2198625" y="2221000"/>
            <a:ext cx="3615900" cy="1838100"/>
          </a:xfrm>
          <a:prstGeom prst="straightConnector1">
            <a:avLst/>
          </a:prstGeom>
          <a:noFill/>
          <a:ln cap="flat" cmpd="sng" w="38100">
            <a:solidFill>
              <a:srgbClr val="98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60" name="Google Shape;360;p40"/>
          <p:cNvSpPr/>
          <p:nvPr/>
        </p:nvSpPr>
        <p:spPr>
          <a:xfrm>
            <a:off x="2326900" y="2865625"/>
            <a:ext cx="120300" cy="120300"/>
          </a:xfrm>
          <a:prstGeom prst="ellipse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p40"/>
          <p:cNvSpPr/>
          <p:nvPr/>
        </p:nvSpPr>
        <p:spPr>
          <a:xfrm>
            <a:off x="2783100" y="3568950"/>
            <a:ext cx="120300" cy="120300"/>
          </a:xfrm>
          <a:prstGeom prst="ellipse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40"/>
          <p:cNvSpPr/>
          <p:nvPr/>
        </p:nvSpPr>
        <p:spPr>
          <a:xfrm>
            <a:off x="3441550" y="4006825"/>
            <a:ext cx="120300" cy="120300"/>
          </a:xfrm>
          <a:prstGeom prst="ellipse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p40"/>
          <p:cNvSpPr/>
          <p:nvPr/>
        </p:nvSpPr>
        <p:spPr>
          <a:xfrm>
            <a:off x="3819325" y="3652000"/>
            <a:ext cx="120300" cy="120300"/>
          </a:xfrm>
          <a:prstGeom prst="ellipse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p40"/>
          <p:cNvSpPr/>
          <p:nvPr/>
        </p:nvSpPr>
        <p:spPr>
          <a:xfrm>
            <a:off x="4167050" y="3097900"/>
            <a:ext cx="120300" cy="120300"/>
          </a:xfrm>
          <a:prstGeom prst="ellipse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40"/>
          <p:cNvSpPr/>
          <p:nvPr/>
        </p:nvSpPr>
        <p:spPr>
          <a:xfrm>
            <a:off x="4855350" y="2298725"/>
            <a:ext cx="120300" cy="120300"/>
          </a:xfrm>
          <a:prstGeom prst="ellipse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p40"/>
          <p:cNvSpPr txBox="1"/>
          <p:nvPr/>
        </p:nvSpPr>
        <p:spPr>
          <a:xfrm>
            <a:off x="6225300" y="1623075"/>
            <a:ext cx="2809800" cy="15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Montserrat"/>
                <a:ea typeface="Montserrat"/>
                <a:cs typeface="Montserrat"/>
                <a:sym typeface="Montserrat"/>
              </a:rPr>
              <a:t>Get error on test data.</a:t>
            </a:r>
            <a:endParaRPr sz="3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4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Deep Learning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2" name="Google Shape;372;p41"/>
          <p:cNvSpPr txBox="1"/>
          <p:nvPr>
            <p:ph idx="1" type="body"/>
          </p:nvPr>
        </p:nvSpPr>
        <p:spPr>
          <a:xfrm>
            <a:off x="311700" y="1152475"/>
            <a:ext cx="8748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Montserrat"/>
              <a:buChar char="●"/>
            </a:pP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Model Underfitting</a:t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73" name="Google Shape;373;p4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74" name="Google Shape;374;p4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5" name="Google Shape;375;p41"/>
          <p:cNvCxnSpPr/>
          <p:nvPr/>
        </p:nvCxnSpPr>
        <p:spPr>
          <a:xfrm>
            <a:off x="1898125" y="1925575"/>
            <a:ext cx="0" cy="24942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376" name="Google Shape;376;p41"/>
          <p:cNvCxnSpPr/>
          <p:nvPr/>
        </p:nvCxnSpPr>
        <p:spPr>
          <a:xfrm rot="10800000">
            <a:off x="1898125" y="4419775"/>
            <a:ext cx="37890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377" name="Google Shape;377;p41"/>
          <p:cNvSpPr/>
          <p:nvPr/>
        </p:nvSpPr>
        <p:spPr>
          <a:xfrm>
            <a:off x="2239625" y="2511600"/>
            <a:ext cx="120300" cy="1203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p41"/>
          <p:cNvSpPr/>
          <p:nvPr/>
        </p:nvSpPr>
        <p:spPr>
          <a:xfrm>
            <a:off x="2556375" y="2865625"/>
            <a:ext cx="120300" cy="1203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p41"/>
          <p:cNvSpPr/>
          <p:nvPr/>
        </p:nvSpPr>
        <p:spPr>
          <a:xfrm>
            <a:off x="2513450" y="3297125"/>
            <a:ext cx="120300" cy="1203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p41"/>
          <p:cNvSpPr/>
          <p:nvPr/>
        </p:nvSpPr>
        <p:spPr>
          <a:xfrm>
            <a:off x="2903388" y="3233375"/>
            <a:ext cx="120300" cy="1203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p41"/>
          <p:cNvSpPr/>
          <p:nvPr/>
        </p:nvSpPr>
        <p:spPr>
          <a:xfrm>
            <a:off x="3048650" y="3652000"/>
            <a:ext cx="120300" cy="1203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p41"/>
          <p:cNvSpPr/>
          <p:nvPr/>
        </p:nvSpPr>
        <p:spPr>
          <a:xfrm>
            <a:off x="3321250" y="3772300"/>
            <a:ext cx="120300" cy="1203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p41"/>
          <p:cNvSpPr/>
          <p:nvPr/>
        </p:nvSpPr>
        <p:spPr>
          <a:xfrm>
            <a:off x="3864275" y="3417425"/>
            <a:ext cx="120300" cy="1203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p41"/>
          <p:cNvSpPr/>
          <p:nvPr/>
        </p:nvSpPr>
        <p:spPr>
          <a:xfrm>
            <a:off x="3568675" y="3504025"/>
            <a:ext cx="120300" cy="1203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p41"/>
          <p:cNvSpPr/>
          <p:nvPr/>
        </p:nvSpPr>
        <p:spPr>
          <a:xfrm>
            <a:off x="3914450" y="3033050"/>
            <a:ext cx="120300" cy="1203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p41"/>
          <p:cNvSpPr/>
          <p:nvPr/>
        </p:nvSpPr>
        <p:spPr>
          <a:xfrm>
            <a:off x="4312275" y="3153350"/>
            <a:ext cx="120300" cy="1203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p41"/>
          <p:cNvSpPr/>
          <p:nvPr/>
        </p:nvSpPr>
        <p:spPr>
          <a:xfrm>
            <a:off x="4191975" y="2704750"/>
            <a:ext cx="120300" cy="1203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p41"/>
          <p:cNvSpPr/>
          <p:nvPr/>
        </p:nvSpPr>
        <p:spPr>
          <a:xfrm>
            <a:off x="4694950" y="2745325"/>
            <a:ext cx="120300" cy="1203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p41"/>
          <p:cNvSpPr/>
          <p:nvPr/>
        </p:nvSpPr>
        <p:spPr>
          <a:xfrm>
            <a:off x="4596950" y="2391300"/>
            <a:ext cx="120300" cy="1203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p41"/>
          <p:cNvSpPr txBox="1"/>
          <p:nvPr/>
        </p:nvSpPr>
        <p:spPr>
          <a:xfrm>
            <a:off x="1327200" y="2825050"/>
            <a:ext cx="751200" cy="6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Montserrat"/>
                <a:ea typeface="Montserrat"/>
                <a:cs typeface="Montserrat"/>
                <a:sym typeface="Montserrat"/>
              </a:rPr>
              <a:t>y</a:t>
            </a:r>
            <a:endParaRPr sz="3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1" name="Google Shape;391;p41"/>
          <p:cNvSpPr txBox="1"/>
          <p:nvPr/>
        </p:nvSpPr>
        <p:spPr>
          <a:xfrm>
            <a:off x="3362725" y="4419775"/>
            <a:ext cx="751200" cy="6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Montserrat"/>
                <a:ea typeface="Montserrat"/>
                <a:cs typeface="Montserrat"/>
                <a:sym typeface="Montserrat"/>
              </a:rPr>
              <a:t>x</a:t>
            </a:r>
            <a:endParaRPr sz="30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92" name="Google Shape;392;p41"/>
          <p:cNvCxnSpPr/>
          <p:nvPr/>
        </p:nvCxnSpPr>
        <p:spPr>
          <a:xfrm flipH="1" rot="10800000">
            <a:off x="2198625" y="2221000"/>
            <a:ext cx="3615900" cy="1838100"/>
          </a:xfrm>
          <a:prstGeom prst="straightConnector1">
            <a:avLst/>
          </a:prstGeom>
          <a:noFill/>
          <a:ln cap="flat" cmpd="sng" w="38100">
            <a:solidFill>
              <a:srgbClr val="98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93" name="Google Shape;393;p41"/>
          <p:cNvSpPr/>
          <p:nvPr/>
        </p:nvSpPr>
        <p:spPr>
          <a:xfrm>
            <a:off x="2326900" y="2865625"/>
            <a:ext cx="120300" cy="120300"/>
          </a:xfrm>
          <a:prstGeom prst="ellipse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p41"/>
          <p:cNvSpPr/>
          <p:nvPr/>
        </p:nvSpPr>
        <p:spPr>
          <a:xfrm>
            <a:off x="2783100" y="3568950"/>
            <a:ext cx="120300" cy="120300"/>
          </a:xfrm>
          <a:prstGeom prst="ellipse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p41"/>
          <p:cNvSpPr/>
          <p:nvPr/>
        </p:nvSpPr>
        <p:spPr>
          <a:xfrm>
            <a:off x="3441550" y="4006825"/>
            <a:ext cx="120300" cy="120300"/>
          </a:xfrm>
          <a:prstGeom prst="ellipse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p41"/>
          <p:cNvSpPr/>
          <p:nvPr/>
        </p:nvSpPr>
        <p:spPr>
          <a:xfrm>
            <a:off x="3819325" y="3652000"/>
            <a:ext cx="120300" cy="120300"/>
          </a:xfrm>
          <a:prstGeom prst="ellipse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p41"/>
          <p:cNvSpPr/>
          <p:nvPr/>
        </p:nvSpPr>
        <p:spPr>
          <a:xfrm>
            <a:off x="4167050" y="3097900"/>
            <a:ext cx="120300" cy="120300"/>
          </a:xfrm>
          <a:prstGeom prst="ellipse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p41"/>
          <p:cNvSpPr/>
          <p:nvPr/>
        </p:nvSpPr>
        <p:spPr>
          <a:xfrm>
            <a:off x="4855350" y="2298725"/>
            <a:ext cx="120300" cy="120300"/>
          </a:xfrm>
          <a:prstGeom prst="ellipse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99" name="Google Shape;399;p41"/>
          <p:cNvCxnSpPr>
            <a:stCxn id="393" idx="4"/>
          </p:cNvCxnSpPr>
          <p:nvPr/>
        </p:nvCxnSpPr>
        <p:spPr>
          <a:xfrm>
            <a:off x="2387050" y="2985925"/>
            <a:ext cx="0" cy="948000"/>
          </a:xfrm>
          <a:prstGeom prst="straightConnector1">
            <a:avLst/>
          </a:prstGeom>
          <a:noFill/>
          <a:ln cap="flat" cmpd="sng" w="28575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0" name="Google Shape;400;p41"/>
          <p:cNvCxnSpPr>
            <a:stCxn id="398" idx="4"/>
          </p:cNvCxnSpPr>
          <p:nvPr/>
        </p:nvCxnSpPr>
        <p:spPr>
          <a:xfrm>
            <a:off x="4915500" y="2419025"/>
            <a:ext cx="0" cy="257700"/>
          </a:xfrm>
          <a:prstGeom prst="straightConnector1">
            <a:avLst/>
          </a:prstGeom>
          <a:noFill/>
          <a:ln cap="flat" cmpd="sng" w="28575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1" name="Google Shape;401;p41"/>
          <p:cNvCxnSpPr>
            <a:endCxn id="396" idx="0"/>
          </p:cNvCxnSpPr>
          <p:nvPr/>
        </p:nvCxnSpPr>
        <p:spPr>
          <a:xfrm>
            <a:off x="3879475" y="3232600"/>
            <a:ext cx="0" cy="419400"/>
          </a:xfrm>
          <a:prstGeom prst="straightConnector1">
            <a:avLst/>
          </a:prstGeom>
          <a:noFill/>
          <a:ln cap="flat" cmpd="sng" w="28575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2" name="Google Shape;402;p41"/>
          <p:cNvCxnSpPr>
            <a:endCxn id="395" idx="0"/>
          </p:cNvCxnSpPr>
          <p:nvPr/>
        </p:nvCxnSpPr>
        <p:spPr>
          <a:xfrm>
            <a:off x="3501700" y="3432925"/>
            <a:ext cx="0" cy="573900"/>
          </a:xfrm>
          <a:prstGeom prst="straightConnector1">
            <a:avLst/>
          </a:prstGeom>
          <a:noFill/>
          <a:ln cap="flat" cmpd="sng" w="28575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3" name="Google Shape;403;p41"/>
          <p:cNvSpPr txBox="1"/>
          <p:nvPr/>
        </p:nvSpPr>
        <p:spPr>
          <a:xfrm>
            <a:off x="6225300" y="1623075"/>
            <a:ext cx="2809800" cy="15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Montserrat"/>
                <a:ea typeface="Montserrat"/>
                <a:cs typeface="Montserrat"/>
                <a:sym typeface="Montserrat"/>
              </a:rPr>
              <a:t>Get error on test data.</a:t>
            </a:r>
            <a:endParaRPr sz="3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Montserrat"/>
                <a:ea typeface="Montserrat"/>
                <a:cs typeface="Montserrat"/>
                <a:sym typeface="Montserrat"/>
              </a:rPr>
              <a:t>High error on training and test data</a:t>
            </a:r>
            <a:endParaRPr sz="30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Deep Learning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1" name="Google Shape;71;p15"/>
          <p:cNvSpPr txBox="1"/>
          <p:nvPr>
            <p:ph idx="1" type="body"/>
          </p:nvPr>
        </p:nvSpPr>
        <p:spPr>
          <a:xfrm>
            <a:off x="311700" y="2119050"/>
            <a:ext cx="8520600" cy="151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4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Let’s get started!</a:t>
            </a:r>
            <a:endParaRPr b="1" sz="4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72" name="Google Shape;72;p1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73" name="Google Shape;73;p1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4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Deep Learning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09" name="Google Shape;409;p42"/>
          <p:cNvSpPr txBox="1"/>
          <p:nvPr>
            <p:ph idx="1" type="body"/>
          </p:nvPr>
        </p:nvSpPr>
        <p:spPr>
          <a:xfrm>
            <a:off x="311700" y="1152475"/>
            <a:ext cx="8748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Montserrat"/>
              <a:buChar char="●"/>
            </a:pP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Overfitting a Model</a:t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410" name="Google Shape;410;p4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411" name="Google Shape;411;p4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12" name="Google Shape;412;p42"/>
          <p:cNvCxnSpPr/>
          <p:nvPr/>
        </p:nvCxnSpPr>
        <p:spPr>
          <a:xfrm>
            <a:off x="1898125" y="1925575"/>
            <a:ext cx="0" cy="24942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413" name="Google Shape;413;p42"/>
          <p:cNvCxnSpPr/>
          <p:nvPr/>
        </p:nvCxnSpPr>
        <p:spPr>
          <a:xfrm rot="10800000">
            <a:off x="1898125" y="4419775"/>
            <a:ext cx="37890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414" name="Google Shape;414;p42"/>
          <p:cNvSpPr/>
          <p:nvPr/>
        </p:nvSpPr>
        <p:spPr>
          <a:xfrm>
            <a:off x="2239625" y="2511600"/>
            <a:ext cx="120300" cy="1203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p42"/>
          <p:cNvSpPr/>
          <p:nvPr/>
        </p:nvSpPr>
        <p:spPr>
          <a:xfrm>
            <a:off x="2556375" y="2865625"/>
            <a:ext cx="120300" cy="1203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p42"/>
          <p:cNvSpPr/>
          <p:nvPr/>
        </p:nvSpPr>
        <p:spPr>
          <a:xfrm>
            <a:off x="2513450" y="3297125"/>
            <a:ext cx="120300" cy="1203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p42"/>
          <p:cNvSpPr/>
          <p:nvPr/>
        </p:nvSpPr>
        <p:spPr>
          <a:xfrm>
            <a:off x="2903388" y="3233375"/>
            <a:ext cx="120300" cy="1203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p42"/>
          <p:cNvSpPr/>
          <p:nvPr/>
        </p:nvSpPr>
        <p:spPr>
          <a:xfrm>
            <a:off x="3048650" y="3652000"/>
            <a:ext cx="120300" cy="1203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p42"/>
          <p:cNvSpPr/>
          <p:nvPr/>
        </p:nvSpPr>
        <p:spPr>
          <a:xfrm>
            <a:off x="3321250" y="3772300"/>
            <a:ext cx="120300" cy="1203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p42"/>
          <p:cNvSpPr/>
          <p:nvPr/>
        </p:nvSpPr>
        <p:spPr>
          <a:xfrm>
            <a:off x="3864275" y="3417425"/>
            <a:ext cx="120300" cy="1203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p42"/>
          <p:cNvSpPr/>
          <p:nvPr/>
        </p:nvSpPr>
        <p:spPr>
          <a:xfrm>
            <a:off x="3568675" y="3504025"/>
            <a:ext cx="120300" cy="1203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p42"/>
          <p:cNvSpPr/>
          <p:nvPr/>
        </p:nvSpPr>
        <p:spPr>
          <a:xfrm>
            <a:off x="3914450" y="3033050"/>
            <a:ext cx="120300" cy="1203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" name="Google Shape;423;p42"/>
          <p:cNvSpPr/>
          <p:nvPr/>
        </p:nvSpPr>
        <p:spPr>
          <a:xfrm>
            <a:off x="4312275" y="3153350"/>
            <a:ext cx="120300" cy="1203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p42"/>
          <p:cNvSpPr/>
          <p:nvPr/>
        </p:nvSpPr>
        <p:spPr>
          <a:xfrm>
            <a:off x="4191975" y="2704750"/>
            <a:ext cx="120300" cy="1203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" name="Google Shape;425;p42"/>
          <p:cNvSpPr/>
          <p:nvPr/>
        </p:nvSpPr>
        <p:spPr>
          <a:xfrm>
            <a:off x="4694950" y="2745325"/>
            <a:ext cx="120300" cy="1203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" name="Google Shape;426;p42"/>
          <p:cNvSpPr/>
          <p:nvPr/>
        </p:nvSpPr>
        <p:spPr>
          <a:xfrm>
            <a:off x="4596950" y="2391300"/>
            <a:ext cx="120300" cy="1203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p42"/>
          <p:cNvSpPr txBox="1"/>
          <p:nvPr/>
        </p:nvSpPr>
        <p:spPr>
          <a:xfrm>
            <a:off x="1327200" y="2825050"/>
            <a:ext cx="751200" cy="6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Montserrat"/>
                <a:ea typeface="Montserrat"/>
                <a:cs typeface="Montserrat"/>
                <a:sym typeface="Montserrat"/>
              </a:rPr>
              <a:t>y</a:t>
            </a:r>
            <a:endParaRPr sz="3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28" name="Google Shape;428;p42"/>
          <p:cNvSpPr txBox="1"/>
          <p:nvPr/>
        </p:nvSpPr>
        <p:spPr>
          <a:xfrm>
            <a:off x="3362725" y="4419775"/>
            <a:ext cx="751200" cy="6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Montserrat"/>
                <a:ea typeface="Montserrat"/>
                <a:cs typeface="Montserrat"/>
                <a:sym typeface="Montserrat"/>
              </a:rPr>
              <a:t>x</a:t>
            </a:r>
            <a:endParaRPr sz="3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29" name="Google Shape;429;p42"/>
          <p:cNvSpPr txBox="1"/>
          <p:nvPr/>
        </p:nvSpPr>
        <p:spPr>
          <a:xfrm>
            <a:off x="6578025" y="2825050"/>
            <a:ext cx="2537100" cy="15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Montserrat"/>
                <a:ea typeface="Montserrat"/>
                <a:cs typeface="Montserrat"/>
                <a:sym typeface="Montserrat"/>
              </a:rPr>
              <a:t>Training Data</a:t>
            </a:r>
            <a:endParaRPr sz="30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4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Deep Learning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35" name="Google Shape;435;p43"/>
          <p:cNvSpPr txBox="1"/>
          <p:nvPr>
            <p:ph idx="1" type="body"/>
          </p:nvPr>
        </p:nvSpPr>
        <p:spPr>
          <a:xfrm>
            <a:off x="311700" y="1152475"/>
            <a:ext cx="8748300" cy="50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Montserrat"/>
              <a:buChar char="●"/>
            </a:pP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Overfitting a Model</a:t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436" name="Google Shape;436;p4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437" name="Google Shape;437;p4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38" name="Google Shape;438;p43"/>
          <p:cNvCxnSpPr/>
          <p:nvPr/>
        </p:nvCxnSpPr>
        <p:spPr>
          <a:xfrm>
            <a:off x="1898125" y="1925575"/>
            <a:ext cx="0" cy="24942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439" name="Google Shape;439;p43"/>
          <p:cNvCxnSpPr/>
          <p:nvPr/>
        </p:nvCxnSpPr>
        <p:spPr>
          <a:xfrm rot="10800000">
            <a:off x="1898125" y="4419775"/>
            <a:ext cx="37890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440" name="Google Shape;440;p43"/>
          <p:cNvSpPr/>
          <p:nvPr/>
        </p:nvSpPr>
        <p:spPr>
          <a:xfrm>
            <a:off x="2239625" y="2511600"/>
            <a:ext cx="120300" cy="1203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" name="Google Shape;441;p43"/>
          <p:cNvSpPr/>
          <p:nvPr/>
        </p:nvSpPr>
        <p:spPr>
          <a:xfrm>
            <a:off x="2556375" y="2865625"/>
            <a:ext cx="120300" cy="1203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" name="Google Shape;442;p43"/>
          <p:cNvSpPr/>
          <p:nvPr/>
        </p:nvSpPr>
        <p:spPr>
          <a:xfrm>
            <a:off x="2513450" y="3297125"/>
            <a:ext cx="120300" cy="1203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43"/>
          <p:cNvSpPr/>
          <p:nvPr/>
        </p:nvSpPr>
        <p:spPr>
          <a:xfrm>
            <a:off x="2903388" y="3233375"/>
            <a:ext cx="120300" cy="1203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p43"/>
          <p:cNvSpPr/>
          <p:nvPr/>
        </p:nvSpPr>
        <p:spPr>
          <a:xfrm>
            <a:off x="3048650" y="3652000"/>
            <a:ext cx="120300" cy="1203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Google Shape;445;p43"/>
          <p:cNvSpPr/>
          <p:nvPr/>
        </p:nvSpPr>
        <p:spPr>
          <a:xfrm>
            <a:off x="3321250" y="3772300"/>
            <a:ext cx="120300" cy="1203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p43"/>
          <p:cNvSpPr/>
          <p:nvPr/>
        </p:nvSpPr>
        <p:spPr>
          <a:xfrm>
            <a:off x="3864275" y="3417425"/>
            <a:ext cx="120300" cy="1203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p43"/>
          <p:cNvSpPr/>
          <p:nvPr/>
        </p:nvSpPr>
        <p:spPr>
          <a:xfrm>
            <a:off x="3568675" y="3504025"/>
            <a:ext cx="120300" cy="1203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" name="Google Shape;448;p43"/>
          <p:cNvSpPr/>
          <p:nvPr/>
        </p:nvSpPr>
        <p:spPr>
          <a:xfrm>
            <a:off x="3914450" y="3033050"/>
            <a:ext cx="120300" cy="1203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" name="Google Shape;449;p43"/>
          <p:cNvSpPr/>
          <p:nvPr/>
        </p:nvSpPr>
        <p:spPr>
          <a:xfrm>
            <a:off x="4312275" y="3153350"/>
            <a:ext cx="120300" cy="1203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Google Shape;450;p43"/>
          <p:cNvSpPr/>
          <p:nvPr/>
        </p:nvSpPr>
        <p:spPr>
          <a:xfrm>
            <a:off x="4191975" y="2704750"/>
            <a:ext cx="120300" cy="1203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1" name="Google Shape;451;p43"/>
          <p:cNvSpPr/>
          <p:nvPr/>
        </p:nvSpPr>
        <p:spPr>
          <a:xfrm>
            <a:off x="4694950" y="2745325"/>
            <a:ext cx="120300" cy="1203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p43"/>
          <p:cNvSpPr/>
          <p:nvPr/>
        </p:nvSpPr>
        <p:spPr>
          <a:xfrm>
            <a:off x="4596950" y="2391300"/>
            <a:ext cx="120300" cy="1203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" name="Google Shape;453;p43"/>
          <p:cNvSpPr txBox="1"/>
          <p:nvPr/>
        </p:nvSpPr>
        <p:spPr>
          <a:xfrm>
            <a:off x="1327200" y="2825050"/>
            <a:ext cx="751200" cy="6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Montserrat"/>
                <a:ea typeface="Montserrat"/>
                <a:cs typeface="Montserrat"/>
                <a:sym typeface="Montserrat"/>
              </a:rPr>
              <a:t>y</a:t>
            </a:r>
            <a:endParaRPr sz="3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54" name="Google Shape;454;p43"/>
          <p:cNvSpPr txBox="1"/>
          <p:nvPr/>
        </p:nvSpPr>
        <p:spPr>
          <a:xfrm>
            <a:off x="3362725" y="4419775"/>
            <a:ext cx="751200" cy="6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Montserrat"/>
                <a:ea typeface="Montserrat"/>
                <a:cs typeface="Montserrat"/>
                <a:sym typeface="Montserrat"/>
              </a:rPr>
              <a:t>x</a:t>
            </a:r>
            <a:endParaRPr sz="3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55" name="Google Shape;455;p43"/>
          <p:cNvSpPr txBox="1"/>
          <p:nvPr/>
        </p:nvSpPr>
        <p:spPr>
          <a:xfrm>
            <a:off x="6552975" y="1925575"/>
            <a:ext cx="2537100" cy="15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Montserrat"/>
                <a:ea typeface="Montserrat"/>
                <a:cs typeface="Montserrat"/>
                <a:sym typeface="Montserrat"/>
              </a:rPr>
              <a:t>Very low error on training data!</a:t>
            </a:r>
            <a:endParaRPr sz="3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56" name="Google Shape;456;p43"/>
          <p:cNvSpPr/>
          <p:nvPr/>
        </p:nvSpPr>
        <p:spPr>
          <a:xfrm>
            <a:off x="2281525" y="1737581"/>
            <a:ext cx="2559250" cy="2711225"/>
          </a:xfrm>
          <a:custGeom>
            <a:rect b="b" l="l" r="r" t="t"/>
            <a:pathLst>
              <a:path extrusionOk="0" h="108449" w="102370">
                <a:moveTo>
                  <a:pt x="0" y="16281"/>
                </a:moveTo>
                <a:cubicBezTo>
                  <a:pt x="401" y="22358"/>
                  <a:pt x="401" y="44461"/>
                  <a:pt x="2404" y="52741"/>
                </a:cubicBezTo>
                <a:cubicBezTo>
                  <a:pt x="4407" y="61021"/>
                  <a:pt x="9950" y="66931"/>
                  <a:pt x="12020" y="65963"/>
                </a:cubicBezTo>
                <a:cubicBezTo>
                  <a:pt x="14090" y="64995"/>
                  <a:pt x="13956" y="53343"/>
                  <a:pt x="14824" y="46932"/>
                </a:cubicBezTo>
                <a:cubicBezTo>
                  <a:pt x="15692" y="40522"/>
                  <a:pt x="15692" y="30605"/>
                  <a:pt x="17228" y="27500"/>
                </a:cubicBezTo>
                <a:cubicBezTo>
                  <a:pt x="18764" y="24395"/>
                  <a:pt x="22070" y="22258"/>
                  <a:pt x="24040" y="28301"/>
                </a:cubicBezTo>
                <a:cubicBezTo>
                  <a:pt x="26010" y="34344"/>
                  <a:pt x="28080" y="53542"/>
                  <a:pt x="29048" y="63759"/>
                </a:cubicBezTo>
                <a:cubicBezTo>
                  <a:pt x="30016" y="73976"/>
                  <a:pt x="29115" y="85295"/>
                  <a:pt x="29849" y="89602"/>
                </a:cubicBezTo>
                <a:cubicBezTo>
                  <a:pt x="30584" y="93909"/>
                  <a:pt x="32620" y="93275"/>
                  <a:pt x="33455" y="89602"/>
                </a:cubicBezTo>
                <a:cubicBezTo>
                  <a:pt x="34290" y="85929"/>
                  <a:pt x="33422" y="72240"/>
                  <a:pt x="34858" y="67566"/>
                </a:cubicBezTo>
                <a:cubicBezTo>
                  <a:pt x="36294" y="62892"/>
                  <a:pt x="40200" y="56982"/>
                  <a:pt x="42070" y="61556"/>
                </a:cubicBezTo>
                <a:cubicBezTo>
                  <a:pt x="43940" y="66130"/>
                  <a:pt x="44273" y="88801"/>
                  <a:pt x="46076" y="95011"/>
                </a:cubicBezTo>
                <a:cubicBezTo>
                  <a:pt x="47879" y="101221"/>
                  <a:pt x="51351" y="104961"/>
                  <a:pt x="52887" y="98817"/>
                </a:cubicBezTo>
                <a:cubicBezTo>
                  <a:pt x="54423" y="92674"/>
                  <a:pt x="54456" y="68334"/>
                  <a:pt x="55291" y="58150"/>
                </a:cubicBezTo>
                <a:cubicBezTo>
                  <a:pt x="56126" y="47967"/>
                  <a:pt x="56527" y="41055"/>
                  <a:pt x="57896" y="37716"/>
                </a:cubicBezTo>
                <a:cubicBezTo>
                  <a:pt x="59265" y="34377"/>
                  <a:pt x="61802" y="27466"/>
                  <a:pt x="63505" y="38117"/>
                </a:cubicBezTo>
                <a:cubicBezTo>
                  <a:pt x="65208" y="48768"/>
                  <a:pt x="66844" y="91372"/>
                  <a:pt x="68113" y="101622"/>
                </a:cubicBezTo>
                <a:cubicBezTo>
                  <a:pt x="69382" y="111872"/>
                  <a:pt x="70784" y="110070"/>
                  <a:pt x="71118" y="99619"/>
                </a:cubicBezTo>
                <a:cubicBezTo>
                  <a:pt x="71452" y="89168"/>
                  <a:pt x="69649" y="53576"/>
                  <a:pt x="70116" y="38918"/>
                </a:cubicBezTo>
                <a:cubicBezTo>
                  <a:pt x="70583" y="24260"/>
                  <a:pt x="72286" y="15680"/>
                  <a:pt x="73922" y="11673"/>
                </a:cubicBezTo>
                <a:cubicBezTo>
                  <a:pt x="75558" y="7667"/>
                  <a:pt x="78930" y="3560"/>
                  <a:pt x="79932" y="14879"/>
                </a:cubicBezTo>
                <a:cubicBezTo>
                  <a:pt x="80934" y="26198"/>
                  <a:pt x="79198" y="68635"/>
                  <a:pt x="79932" y="79586"/>
                </a:cubicBezTo>
                <a:cubicBezTo>
                  <a:pt x="80667" y="90537"/>
                  <a:pt x="83471" y="86397"/>
                  <a:pt x="84339" y="80587"/>
                </a:cubicBezTo>
                <a:cubicBezTo>
                  <a:pt x="85207" y="74777"/>
                  <a:pt x="84507" y="56748"/>
                  <a:pt x="85141" y="44728"/>
                </a:cubicBezTo>
                <a:cubicBezTo>
                  <a:pt x="85776" y="32708"/>
                  <a:pt x="86410" y="15446"/>
                  <a:pt x="88146" y="8468"/>
                </a:cubicBezTo>
                <a:cubicBezTo>
                  <a:pt x="89882" y="1490"/>
                  <a:pt x="94289" y="-3351"/>
                  <a:pt x="95558" y="2859"/>
                </a:cubicBezTo>
                <a:cubicBezTo>
                  <a:pt x="96827" y="9069"/>
                  <a:pt x="95658" y="32742"/>
                  <a:pt x="95758" y="45730"/>
                </a:cubicBezTo>
                <a:cubicBezTo>
                  <a:pt x="95858" y="58718"/>
                  <a:pt x="95224" y="75179"/>
                  <a:pt x="96159" y="80788"/>
                </a:cubicBezTo>
                <a:cubicBezTo>
                  <a:pt x="97094" y="86397"/>
                  <a:pt x="100332" y="81422"/>
                  <a:pt x="101367" y="79385"/>
                </a:cubicBezTo>
                <a:cubicBezTo>
                  <a:pt x="102402" y="77348"/>
                  <a:pt x="102336" y="76747"/>
                  <a:pt x="102369" y="68567"/>
                </a:cubicBezTo>
                <a:cubicBezTo>
                  <a:pt x="102403" y="60387"/>
                  <a:pt x="101702" y="36681"/>
                  <a:pt x="101568" y="30304"/>
                </a:cubicBezTo>
              </a:path>
            </a:pathLst>
          </a:custGeom>
          <a:noFill/>
          <a:ln cap="flat" cmpd="sng" w="28575">
            <a:solidFill>
              <a:srgbClr val="980000"/>
            </a:solidFill>
            <a:prstDash val="solid"/>
            <a:round/>
            <a:headEnd len="med" w="med" type="none"/>
            <a:tailEnd len="med" w="med" type="triangle"/>
          </a:ln>
        </p:spPr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4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Deep Learning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62" name="Google Shape;462;p44"/>
          <p:cNvSpPr txBox="1"/>
          <p:nvPr>
            <p:ph idx="1" type="body"/>
          </p:nvPr>
        </p:nvSpPr>
        <p:spPr>
          <a:xfrm>
            <a:off x="311700" y="1152475"/>
            <a:ext cx="8748300" cy="50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Montserrat"/>
              <a:buChar char="●"/>
            </a:pP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Overfitting a Model</a:t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463" name="Google Shape;463;p4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464" name="Google Shape;464;p4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65" name="Google Shape;465;p44"/>
          <p:cNvCxnSpPr/>
          <p:nvPr/>
        </p:nvCxnSpPr>
        <p:spPr>
          <a:xfrm>
            <a:off x="1898125" y="1925575"/>
            <a:ext cx="0" cy="24942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466" name="Google Shape;466;p44"/>
          <p:cNvCxnSpPr/>
          <p:nvPr/>
        </p:nvCxnSpPr>
        <p:spPr>
          <a:xfrm rot="10800000">
            <a:off x="1898125" y="4419775"/>
            <a:ext cx="37890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467" name="Google Shape;467;p44"/>
          <p:cNvSpPr/>
          <p:nvPr/>
        </p:nvSpPr>
        <p:spPr>
          <a:xfrm>
            <a:off x="2239625" y="2511600"/>
            <a:ext cx="120300" cy="1203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p44"/>
          <p:cNvSpPr/>
          <p:nvPr/>
        </p:nvSpPr>
        <p:spPr>
          <a:xfrm>
            <a:off x="2556375" y="2865625"/>
            <a:ext cx="120300" cy="1203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p44"/>
          <p:cNvSpPr/>
          <p:nvPr/>
        </p:nvSpPr>
        <p:spPr>
          <a:xfrm>
            <a:off x="2513450" y="3297125"/>
            <a:ext cx="120300" cy="1203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" name="Google Shape;470;p44"/>
          <p:cNvSpPr/>
          <p:nvPr/>
        </p:nvSpPr>
        <p:spPr>
          <a:xfrm>
            <a:off x="2903388" y="3233375"/>
            <a:ext cx="120300" cy="1203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" name="Google Shape;471;p44"/>
          <p:cNvSpPr/>
          <p:nvPr/>
        </p:nvSpPr>
        <p:spPr>
          <a:xfrm>
            <a:off x="3048650" y="3652000"/>
            <a:ext cx="120300" cy="1203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p44"/>
          <p:cNvSpPr/>
          <p:nvPr/>
        </p:nvSpPr>
        <p:spPr>
          <a:xfrm>
            <a:off x="3321250" y="3772300"/>
            <a:ext cx="120300" cy="1203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44"/>
          <p:cNvSpPr/>
          <p:nvPr/>
        </p:nvSpPr>
        <p:spPr>
          <a:xfrm>
            <a:off x="3864275" y="3417425"/>
            <a:ext cx="120300" cy="1203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p44"/>
          <p:cNvSpPr/>
          <p:nvPr/>
        </p:nvSpPr>
        <p:spPr>
          <a:xfrm>
            <a:off x="3568675" y="3504025"/>
            <a:ext cx="120300" cy="1203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p44"/>
          <p:cNvSpPr/>
          <p:nvPr/>
        </p:nvSpPr>
        <p:spPr>
          <a:xfrm>
            <a:off x="3914450" y="3033050"/>
            <a:ext cx="120300" cy="1203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p44"/>
          <p:cNvSpPr/>
          <p:nvPr/>
        </p:nvSpPr>
        <p:spPr>
          <a:xfrm>
            <a:off x="4312275" y="3153350"/>
            <a:ext cx="120300" cy="1203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" name="Google Shape;477;p44"/>
          <p:cNvSpPr/>
          <p:nvPr/>
        </p:nvSpPr>
        <p:spPr>
          <a:xfrm>
            <a:off x="4191975" y="2704750"/>
            <a:ext cx="120300" cy="1203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p44"/>
          <p:cNvSpPr/>
          <p:nvPr/>
        </p:nvSpPr>
        <p:spPr>
          <a:xfrm>
            <a:off x="4694950" y="2745325"/>
            <a:ext cx="120300" cy="1203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44"/>
          <p:cNvSpPr/>
          <p:nvPr/>
        </p:nvSpPr>
        <p:spPr>
          <a:xfrm>
            <a:off x="4596950" y="2391300"/>
            <a:ext cx="120300" cy="1203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Google Shape;480;p44"/>
          <p:cNvSpPr txBox="1"/>
          <p:nvPr/>
        </p:nvSpPr>
        <p:spPr>
          <a:xfrm>
            <a:off x="1327200" y="2825050"/>
            <a:ext cx="751200" cy="6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Montserrat"/>
                <a:ea typeface="Montserrat"/>
                <a:cs typeface="Montserrat"/>
                <a:sym typeface="Montserrat"/>
              </a:rPr>
              <a:t>y</a:t>
            </a:r>
            <a:endParaRPr sz="3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81" name="Google Shape;481;p44"/>
          <p:cNvSpPr txBox="1"/>
          <p:nvPr/>
        </p:nvSpPr>
        <p:spPr>
          <a:xfrm>
            <a:off x="3362725" y="4419775"/>
            <a:ext cx="751200" cy="6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Montserrat"/>
                <a:ea typeface="Montserrat"/>
                <a:cs typeface="Montserrat"/>
                <a:sym typeface="Montserrat"/>
              </a:rPr>
              <a:t>x</a:t>
            </a:r>
            <a:endParaRPr sz="3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82" name="Google Shape;482;p44"/>
          <p:cNvSpPr txBox="1"/>
          <p:nvPr/>
        </p:nvSpPr>
        <p:spPr>
          <a:xfrm>
            <a:off x="6552975" y="1925575"/>
            <a:ext cx="2537100" cy="15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Montserrat"/>
                <a:ea typeface="Montserrat"/>
                <a:cs typeface="Montserrat"/>
                <a:sym typeface="Montserrat"/>
              </a:rPr>
              <a:t>But large error on test data.</a:t>
            </a:r>
            <a:endParaRPr sz="3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83" name="Google Shape;483;p44"/>
          <p:cNvSpPr/>
          <p:nvPr/>
        </p:nvSpPr>
        <p:spPr>
          <a:xfrm>
            <a:off x="2281525" y="1737581"/>
            <a:ext cx="2559250" cy="2711225"/>
          </a:xfrm>
          <a:custGeom>
            <a:rect b="b" l="l" r="r" t="t"/>
            <a:pathLst>
              <a:path extrusionOk="0" h="108449" w="102370">
                <a:moveTo>
                  <a:pt x="0" y="16281"/>
                </a:moveTo>
                <a:cubicBezTo>
                  <a:pt x="401" y="22358"/>
                  <a:pt x="401" y="44461"/>
                  <a:pt x="2404" y="52741"/>
                </a:cubicBezTo>
                <a:cubicBezTo>
                  <a:pt x="4407" y="61021"/>
                  <a:pt x="9950" y="66931"/>
                  <a:pt x="12020" y="65963"/>
                </a:cubicBezTo>
                <a:cubicBezTo>
                  <a:pt x="14090" y="64995"/>
                  <a:pt x="13956" y="53343"/>
                  <a:pt x="14824" y="46932"/>
                </a:cubicBezTo>
                <a:cubicBezTo>
                  <a:pt x="15692" y="40522"/>
                  <a:pt x="15692" y="30605"/>
                  <a:pt x="17228" y="27500"/>
                </a:cubicBezTo>
                <a:cubicBezTo>
                  <a:pt x="18764" y="24395"/>
                  <a:pt x="22070" y="22258"/>
                  <a:pt x="24040" y="28301"/>
                </a:cubicBezTo>
                <a:cubicBezTo>
                  <a:pt x="26010" y="34344"/>
                  <a:pt x="28080" y="53542"/>
                  <a:pt x="29048" y="63759"/>
                </a:cubicBezTo>
                <a:cubicBezTo>
                  <a:pt x="30016" y="73976"/>
                  <a:pt x="29115" y="85295"/>
                  <a:pt x="29849" y="89602"/>
                </a:cubicBezTo>
                <a:cubicBezTo>
                  <a:pt x="30584" y="93909"/>
                  <a:pt x="32620" y="93275"/>
                  <a:pt x="33455" y="89602"/>
                </a:cubicBezTo>
                <a:cubicBezTo>
                  <a:pt x="34290" y="85929"/>
                  <a:pt x="33422" y="72240"/>
                  <a:pt x="34858" y="67566"/>
                </a:cubicBezTo>
                <a:cubicBezTo>
                  <a:pt x="36294" y="62892"/>
                  <a:pt x="40200" y="56982"/>
                  <a:pt x="42070" y="61556"/>
                </a:cubicBezTo>
                <a:cubicBezTo>
                  <a:pt x="43940" y="66130"/>
                  <a:pt x="44273" y="88801"/>
                  <a:pt x="46076" y="95011"/>
                </a:cubicBezTo>
                <a:cubicBezTo>
                  <a:pt x="47879" y="101221"/>
                  <a:pt x="51351" y="104961"/>
                  <a:pt x="52887" y="98817"/>
                </a:cubicBezTo>
                <a:cubicBezTo>
                  <a:pt x="54423" y="92674"/>
                  <a:pt x="54456" y="68334"/>
                  <a:pt x="55291" y="58150"/>
                </a:cubicBezTo>
                <a:cubicBezTo>
                  <a:pt x="56126" y="47967"/>
                  <a:pt x="56527" y="41055"/>
                  <a:pt x="57896" y="37716"/>
                </a:cubicBezTo>
                <a:cubicBezTo>
                  <a:pt x="59265" y="34377"/>
                  <a:pt x="61802" y="27466"/>
                  <a:pt x="63505" y="38117"/>
                </a:cubicBezTo>
                <a:cubicBezTo>
                  <a:pt x="65208" y="48768"/>
                  <a:pt x="66844" y="91372"/>
                  <a:pt x="68113" y="101622"/>
                </a:cubicBezTo>
                <a:cubicBezTo>
                  <a:pt x="69382" y="111872"/>
                  <a:pt x="70784" y="110070"/>
                  <a:pt x="71118" y="99619"/>
                </a:cubicBezTo>
                <a:cubicBezTo>
                  <a:pt x="71452" y="89168"/>
                  <a:pt x="69649" y="53576"/>
                  <a:pt x="70116" y="38918"/>
                </a:cubicBezTo>
                <a:cubicBezTo>
                  <a:pt x="70583" y="24260"/>
                  <a:pt x="72286" y="15680"/>
                  <a:pt x="73922" y="11673"/>
                </a:cubicBezTo>
                <a:cubicBezTo>
                  <a:pt x="75558" y="7667"/>
                  <a:pt x="78930" y="3560"/>
                  <a:pt x="79932" y="14879"/>
                </a:cubicBezTo>
                <a:cubicBezTo>
                  <a:pt x="80934" y="26198"/>
                  <a:pt x="79198" y="68635"/>
                  <a:pt x="79932" y="79586"/>
                </a:cubicBezTo>
                <a:cubicBezTo>
                  <a:pt x="80667" y="90537"/>
                  <a:pt x="83471" y="86397"/>
                  <a:pt x="84339" y="80587"/>
                </a:cubicBezTo>
                <a:cubicBezTo>
                  <a:pt x="85207" y="74777"/>
                  <a:pt x="84507" y="56748"/>
                  <a:pt x="85141" y="44728"/>
                </a:cubicBezTo>
                <a:cubicBezTo>
                  <a:pt x="85776" y="32708"/>
                  <a:pt x="86410" y="15446"/>
                  <a:pt x="88146" y="8468"/>
                </a:cubicBezTo>
                <a:cubicBezTo>
                  <a:pt x="89882" y="1490"/>
                  <a:pt x="94289" y="-3351"/>
                  <a:pt x="95558" y="2859"/>
                </a:cubicBezTo>
                <a:cubicBezTo>
                  <a:pt x="96827" y="9069"/>
                  <a:pt x="95658" y="32742"/>
                  <a:pt x="95758" y="45730"/>
                </a:cubicBezTo>
                <a:cubicBezTo>
                  <a:pt x="95858" y="58718"/>
                  <a:pt x="95224" y="75179"/>
                  <a:pt x="96159" y="80788"/>
                </a:cubicBezTo>
                <a:cubicBezTo>
                  <a:pt x="97094" y="86397"/>
                  <a:pt x="100332" y="81422"/>
                  <a:pt x="101367" y="79385"/>
                </a:cubicBezTo>
                <a:cubicBezTo>
                  <a:pt x="102402" y="77348"/>
                  <a:pt x="102336" y="76747"/>
                  <a:pt x="102369" y="68567"/>
                </a:cubicBezTo>
                <a:cubicBezTo>
                  <a:pt x="102403" y="60387"/>
                  <a:pt x="101702" y="36681"/>
                  <a:pt x="101568" y="30304"/>
                </a:cubicBezTo>
              </a:path>
            </a:pathLst>
          </a:custGeom>
          <a:noFill/>
          <a:ln cap="flat" cmpd="sng" w="28575">
            <a:solidFill>
              <a:srgbClr val="980000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484" name="Google Shape;484;p44"/>
          <p:cNvSpPr/>
          <p:nvPr/>
        </p:nvSpPr>
        <p:spPr>
          <a:xfrm>
            <a:off x="2393150" y="2775475"/>
            <a:ext cx="120300" cy="120300"/>
          </a:xfrm>
          <a:prstGeom prst="ellipse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p44"/>
          <p:cNvSpPr/>
          <p:nvPr/>
        </p:nvSpPr>
        <p:spPr>
          <a:xfrm>
            <a:off x="2697950" y="3593975"/>
            <a:ext cx="120300" cy="120300"/>
          </a:xfrm>
          <a:prstGeom prst="ellipse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44"/>
          <p:cNvSpPr/>
          <p:nvPr/>
        </p:nvSpPr>
        <p:spPr>
          <a:xfrm>
            <a:off x="3476625" y="3926700"/>
            <a:ext cx="120300" cy="120300"/>
          </a:xfrm>
          <a:prstGeom prst="ellipse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7" name="Google Shape;487;p44"/>
          <p:cNvSpPr/>
          <p:nvPr/>
        </p:nvSpPr>
        <p:spPr>
          <a:xfrm>
            <a:off x="3732475" y="3772300"/>
            <a:ext cx="120300" cy="120300"/>
          </a:xfrm>
          <a:prstGeom prst="ellipse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8" name="Google Shape;488;p44"/>
          <p:cNvSpPr/>
          <p:nvPr/>
        </p:nvSpPr>
        <p:spPr>
          <a:xfrm>
            <a:off x="4113363" y="3097900"/>
            <a:ext cx="120300" cy="120300"/>
          </a:xfrm>
          <a:prstGeom prst="ellipse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9" name="Google Shape;489;p44"/>
          <p:cNvSpPr/>
          <p:nvPr/>
        </p:nvSpPr>
        <p:spPr>
          <a:xfrm>
            <a:off x="4855350" y="2298725"/>
            <a:ext cx="120300" cy="120300"/>
          </a:xfrm>
          <a:prstGeom prst="ellipse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4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Deep Learning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95" name="Google Shape;495;p45"/>
          <p:cNvSpPr txBox="1"/>
          <p:nvPr>
            <p:ph idx="1" type="body"/>
          </p:nvPr>
        </p:nvSpPr>
        <p:spPr>
          <a:xfrm>
            <a:off x="311700" y="1152475"/>
            <a:ext cx="8748300" cy="50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Montserrat"/>
              <a:buChar char="●"/>
            </a:pP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Overfitting a Model</a:t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496" name="Google Shape;496;p4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497" name="Google Shape;497;p4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98" name="Google Shape;498;p45"/>
          <p:cNvCxnSpPr/>
          <p:nvPr/>
        </p:nvCxnSpPr>
        <p:spPr>
          <a:xfrm>
            <a:off x="1898125" y="1925575"/>
            <a:ext cx="0" cy="24942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499" name="Google Shape;499;p45"/>
          <p:cNvCxnSpPr/>
          <p:nvPr/>
        </p:nvCxnSpPr>
        <p:spPr>
          <a:xfrm rot="10800000">
            <a:off x="1898125" y="4419775"/>
            <a:ext cx="37890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500" name="Google Shape;500;p45"/>
          <p:cNvSpPr/>
          <p:nvPr/>
        </p:nvSpPr>
        <p:spPr>
          <a:xfrm>
            <a:off x="2239625" y="2511600"/>
            <a:ext cx="120300" cy="1203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p45"/>
          <p:cNvSpPr/>
          <p:nvPr/>
        </p:nvSpPr>
        <p:spPr>
          <a:xfrm>
            <a:off x="2556375" y="2865625"/>
            <a:ext cx="120300" cy="1203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p45"/>
          <p:cNvSpPr/>
          <p:nvPr/>
        </p:nvSpPr>
        <p:spPr>
          <a:xfrm>
            <a:off x="2513450" y="3297125"/>
            <a:ext cx="120300" cy="1203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p45"/>
          <p:cNvSpPr/>
          <p:nvPr/>
        </p:nvSpPr>
        <p:spPr>
          <a:xfrm>
            <a:off x="2903388" y="3233375"/>
            <a:ext cx="120300" cy="1203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p45"/>
          <p:cNvSpPr/>
          <p:nvPr/>
        </p:nvSpPr>
        <p:spPr>
          <a:xfrm>
            <a:off x="3048650" y="3652000"/>
            <a:ext cx="120300" cy="1203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45"/>
          <p:cNvSpPr/>
          <p:nvPr/>
        </p:nvSpPr>
        <p:spPr>
          <a:xfrm>
            <a:off x="3321250" y="3772300"/>
            <a:ext cx="120300" cy="1203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p45"/>
          <p:cNvSpPr/>
          <p:nvPr/>
        </p:nvSpPr>
        <p:spPr>
          <a:xfrm>
            <a:off x="3864275" y="3417425"/>
            <a:ext cx="120300" cy="1203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" name="Google Shape;507;p45"/>
          <p:cNvSpPr/>
          <p:nvPr/>
        </p:nvSpPr>
        <p:spPr>
          <a:xfrm>
            <a:off x="3568675" y="3504025"/>
            <a:ext cx="120300" cy="1203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8" name="Google Shape;508;p45"/>
          <p:cNvSpPr/>
          <p:nvPr/>
        </p:nvSpPr>
        <p:spPr>
          <a:xfrm>
            <a:off x="3914450" y="3033050"/>
            <a:ext cx="120300" cy="1203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9" name="Google Shape;509;p45"/>
          <p:cNvSpPr/>
          <p:nvPr/>
        </p:nvSpPr>
        <p:spPr>
          <a:xfrm>
            <a:off x="4312275" y="3153350"/>
            <a:ext cx="120300" cy="1203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" name="Google Shape;510;p45"/>
          <p:cNvSpPr/>
          <p:nvPr/>
        </p:nvSpPr>
        <p:spPr>
          <a:xfrm>
            <a:off x="4191975" y="2704750"/>
            <a:ext cx="120300" cy="1203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" name="Google Shape;511;p45"/>
          <p:cNvSpPr/>
          <p:nvPr/>
        </p:nvSpPr>
        <p:spPr>
          <a:xfrm>
            <a:off x="4694950" y="2745325"/>
            <a:ext cx="120300" cy="1203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45"/>
          <p:cNvSpPr/>
          <p:nvPr/>
        </p:nvSpPr>
        <p:spPr>
          <a:xfrm>
            <a:off x="4596950" y="2391300"/>
            <a:ext cx="120300" cy="1203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p45"/>
          <p:cNvSpPr txBox="1"/>
          <p:nvPr/>
        </p:nvSpPr>
        <p:spPr>
          <a:xfrm>
            <a:off x="1327200" y="2825050"/>
            <a:ext cx="751200" cy="6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Montserrat"/>
                <a:ea typeface="Montserrat"/>
                <a:cs typeface="Montserrat"/>
                <a:sym typeface="Montserrat"/>
              </a:rPr>
              <a:t>y</a:t>
            </a:r>
            <a:endParaRPr sz="3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14" name="Google Shape;514;p45"/>
          <p:cNvSpPr txBox="1"/>
          <p:nvPr/>
        </p:nvSpPr>
        <p:spPr>
          <a:xfrm>
            <a:off x="3362725" y="4419775"/>
            <a:ext cx="751200" cy="6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Montserrat"/>
                <a:ea typeface="Montserrat"/>
                <a:cs typeface="Montserrat"/>
                <a:sym typeface="Montserrat"/>
              </a:rPr>
              <a:t>x</a:t>
            </a:r>
            <a:endParaRPr sz="3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15" name="Google Shape;515;p45"/>
          <p:cNvSpPr/>
          <p:nvPr/>
        </p:nvSpPr>
        <p:spPr>
          <a:xfrm>
            <a:off x="2281525" y="1737581"/>
            <a:ext cx="2559250" cy="2711225"/>
          </a:xfrm>
          <a:custGeom>
            <a:rect b="b" l="l" r="r" t="t"/>
            <a:pathLst>
              <a:path extrusionOk="0" h="108449" w="102370">
                <a:moveTo>
                  <a:pt x="0" y="16281"/>
                </a:moveTo>
                <a:cubicBezTo>
                  <a:pt x="401" y="22358"/>
                  <a:pt x="401" y="44461"/>
                  <a:pt x="2404" y="52741"/>
                </a:cubicBezTo>
                <a:cubicBezTo>
                  <a:pt x="4407" y="61021"/>
                  <a:pt x="9950" y="66931"/>
                  <a:pt x="12020" y="65963"/>
                </a:cubicBezTo>
                <a:cubicBezTo>
                  <a:pt x="14090" y="64995"/>
                  <a:pt x="13956" y="53343"/>
                  <a:pt x="14824" y="46932"/>
                </a:cubicBezTo>
                <a:cubicBezTo>
                  <a:pt x="15692" y="40522"/>
                  <a:pt x="15692" y="30605"/>
                  <a:pt x="17228" y="27500"/>
                </a:cubicBezTo>
                <a:cubicBezTo>
                  <a:pt x="18764" y="24395"/>
                  <a:pt x="22070" y="22258"/>
                  <a:pt x="24040" y="28301"/>
                </a:cubicBezTo>
                <a:cubicBezTo>
                  <a:pt x="26010" y="34344"/>
                  <a:pt x="28080" y="53542"/>
                  <a:pt x="29048" y="63759"/>
                </a:cubicBezTo>
                <a:cubicBezTo>
                  <a:pt x="30016" y="73976"/>
                  <a:pt x="29115" y="85295"/>
                  <a:pt x="29849" y="89602"/>
                </a:cubicBezTo>
                <a:cubicBezTo>
                  <a:pt x="30584" y="93909"/>
                  <a:pt x="32620" y="93275"/>
                  <a:pt x="33455" y="89602"/>
                </a:cubicBezTo>
                <a:cubicBezTo>
                  <a:pt x="34290" y="85929"/>
                  <a:pt x="33422" y="72240"/>
                  <a:pt x="34858" y="67566"/>
                </a:cubicBezTo>
                <a:cubicBezTo>
                  <a:pt x="36294" y="62892"/>
                  <a:pt x="40200" y="56982"/>
                  <a:pt x="42070" y="61556"/>
                </a:cubicBezTo>
                <a:cubicBezTo>
                  <a:pt x="43940" y="66130"/>
                  <a:pt x="44273" y="88801"/>
                  <a:pt x="46076" y="95011"/>
                </a:cubicBezTo>
                <a:cubicBezTo>
                  <a:pt x="47879" y="101221"/>
                  <a:pt x="51351" y="104961"/>
                  <a:pt x="52887" y="98817"/>
                </a:cubicBezTo>
                <a:cubicBezTo>
                  <a:pt x="54423" y="92674"/>
                  <a:pt x="54456" y="68334"/>
                  <a:pt x="55291" y="58150"/>
                </a:cubicBezTo>
                <a:cubicBezTo>
                  <a:pt x="56126" y="47967"/>
                  <a:pt x="56527" y="41055"/>
                  <a:pt x="57896" y="37716"/>
                </a:cubicBezTo>
                <a:cubicBezTo>
                  <a:pt x="59265" y="34377"/>
                  <a:pt x="61802" y="27466"/>
                  <a:pt x="63505" y="38117"/>
                </a:cubicBezTo>
                <a:cubicBezTo>
                  <a:pt x="65208" y="48768"/>
                  <a:pt x="66844" y="91372"/>
                  <a:pt x="68113" y="101622"/>
                </a:cubicBezTo>
                <a:cubicBezTo>
                  <a:pt x="69382" y="111872"/>
                  <a:pt x="70784" y="110070"/>
                  <a:pt x="71118" y="99619"/>
                </a:cubicBezTo>
                <a:cubicBezTo>
                  <a:pt x="71452" y="89168"/>
                  <a:pt x="69649" y="53576"/>
                  <a:pt x="70116" y="38918"/>
                </a:cubicBezTo>
                <a:cubicBezTo>
                  <a:pt x="70583" y="24260"/>
                  <a:pt x="72286" y="15680"/>
                  <a:pt x="73922" y="11673"/>
                </a:cubicBezTo>
                <a:cubicBezTo>
                  <a:pt x="75558" y="7667"/>
                  <a:pt x="78930" y="3560"/>
                  <a:pt x="79932" y="14879"/>
                </a:cubicBezTo>
                <a:cubicBezTo>
                  <a:pt x="80934" y="26198"/>
                  <a:pt x="79198" y="68635"/>
                  <a:pt x="79932" y="79586"/>
                </a:cubicBezTo>
                <a:cubicBezTo>
                  <a:pt x="80667" y="90537"/>
                  <a:pt x="83471" y="86397"/>
                  <a:pt x="84339" y="80587"/>
                </a:cubicBezTo>
                <a:cubicBezTo>
                  <a:pt x="85207" y="74777"/>
                  <a:pt x="84507" y="56748"/>
                  <a:pt x="85141" y="44728"/>
                </a:cubicBezTo>
                <a:cubicBezTo>
                  <a:pt x="85776" y="32708"/>
                  <a:pt x="86410" y="15446"/>
                  <a:pt x="88146" y="8468"/>
                </a:cubicBezTo>
                <a:cubicBezTo>
                  <a:pt x="89882" y="1490"/>
                  <a:pt x="94289" y="-3351"/>
                  <a:pt x="95558" y="2859"/>
                </a:cubicBezTo>
                <a:cubicBezTo>
                  <a:pt x="96827" y="9069"/>
                  <a:pt x="95658" y="32742"/>
                  <a:pt x="95758" y="45730"/>
                </a:cubicBezTo>
                <a:cubicBezTo>
                  <a:pt x="95858" y="58718"/>
                  <a:pt x="95224" y="75179"/>
                  <a:pt x="96159" y="80788"/>
                </a:cubicBezTo>
                <a:cubicBezTo>
                  <a:pt x="97094" y="86397"/>
                  <a:pt x="100332" y="81422"/>
                  <a:pt x="101367" y="79385"/>
                </a:cubicBezTo>
                <a:cubicBezTo>
                  <a:pt x="102402" y="77348"/>
                  <a:pt x="102336" y="76747"/>
                  <a:pt x="102369" y="68567"/>
                </a:cubicBezTo>
                <a:cubicBezTo>
                  <a:pt x="102403" y="60387"/>
                  <a:pt x="101702" y="36681"/>
                  <a:pt x="101568" y="30304"/>
                </a:cubicBezTo>
              </a:path>
            </a:pathLst>
          </a:custGeom>
          <a:noFill/>
          <a:ln cap="flat" cmpd="sng" w="28575">
            <a:solidFill>
              <a:srgbClr val="980000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516" name="Google Shape;516;p45"/>
          <p:cNvSpPr/>
          <p:nvPr/>
        </p:nvSpPr>
        <p:spPr>
          <a:xfrm>
            <a:off x="2393150" y="2775475"/>
            <a:ext cx="120300" cy="120300"/>
          </a:xfrm>
          <a:prstGeom prst="ellipse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" name="Google Shape;517;p45"/>
          <p:cNvSpPr/>
          <p:nvPr/>
        </p:nvSpPr>
        <p:spPr>
          <a:xfrm>
            <a:off x="2697950" y="3593975"/>
            <a:ext cx="120300" cy="120300"/>
          </a:xfrm>
          <a:prstGeom prst="ellipse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8" name="Google Shape;518;p45"/>
          <p:cNvSpPr/>
          <p:nvPr/>
        </p:nvSpPr>
        <p:spPr>
          <a:xfrm>
            <a:off x="3476625" y="3926700"/>
            <a:ext cx="120300" cy="120300"/>
          </a:xfrm>
          <a:prstGeom prst="ellipse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9" name="Google Shape;519;p45"/>
          <p:cNvSpPr/>
          <p:nvPr/>
        </p:nvSpPr>
        <p:spPr>
          <a:xfrm>
            <a:off x="3732475" y="3772300"/>
            <a:ext cx="120300" cy="120300"/>
          </a:xfrm>
          <a:prstGeom prst="ellipse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" name="Google Shape;520;p45"/>
          <p:cNvSpPr/>
          <p:nvPr/>
        </p:nvSpPr>
        <p:spPr>
          <a:xfrm>
            <a:off x="4113363" y="3097900"/>
            <a:ext cx="120300" cy="120300"/>
          </a:xfrm>
          <a:prstGeom prst="ellipse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" name="Google Shape;521;p45"/>
          <p:cNvSpPr/>
          <p:nvPr/>
        </p:nvSpPr>
        <p:spPr>
          <a:xfrm>
            <a:off x="4855350" y="2298725"/>
            <a:ext cx="120300" cy="120300"/>
          </a:xfrm>
          <a:prstGeom prst="ellipse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22" name="Google Shape;522;p45"/>
          <p:cNvCxnSpPr/>
          <p:nvPr/>
        </p:nvCxnSpPr>
        <p:spPr>
          <a:xfrm>
            <a:off x="2453300" y="2883275"/>
            <a:ext cx="0" cy="414600"/>
          </a:xfrm>
          <a:prstGeom prst="straightConnector1">
            <a:avLst/>
          </a:prstGeom>
          <a:noFill/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3" name="Google Shape;523;p45"/>
          <p:cNvCxnSpPr>
            <a:endCxn id="517" idx="0"/>
          </p:cNvCxnSpPr>
          <p:nvPr/>
        </p:nvCxnSpPr>
        <p:spPr>
          <a:xfrm>
            <a:off x="2758100" y="2371175"/>
            <a:ext cx="0" cy="1222800"/>
          </a:xfrm>
          <a:prstGeom prst="straightConnector1">
            <a:avLst/>
          </a:prstGeom>
          <a:noFill/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4" name="Google Shape;524;p45"/>
          <p:cNvCxnSpPr>
            <a:endCxn id="519" idx="0"/>
          </p:cNvCxnSpPr>
          <p:nvPr/>
        </p:nvCxnSpPr>
        <p:spPr>
          <a:xfrm>
            <a:off x="3792625" y="2576500"/>
            <a:ext cx="0" cy="1195800"/>
          </a:xfrm>
          <a:prstGeom prst="straightConnector1">
            <a:avLst/>
          </a:prstGeom>
          <a:noFill/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5" name="Google Shape;525;p45"/>
          <p:cNvCxnSpPr/>
          <p:nvPr/>
        </p:nvCxnSpPr>
        <p:spPr>
          <a:xfrm>
            <a:off x="4171900" y="1970650"/>
            <a:ext cx="1500" cy="1127400"/>
          </a:xfrm>
          <a:prstGeom prst="straightConnector1">
            <a:avLst/>
          </a:prstGeom>
          <a:noFill/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6" name="Google Shape;526;p45"/>
          <p:cNvCxnSpPr>
            <a:stCxn id="518" idx="4"/>
          </p:cNvCxnSpPr>
          <p:nvPr/>
        </p:nvCxnSpPr>
        <p:spPr>
          <a:xfrm>
            <a:off x="3536775" y="4047000"/>
            <a:ext cx="0" cy="239700"/>
          </a:xfrm>
          <a:prstGeom prst="straightConnector1">
            <a:avLst/>
          </a:prstGeom>
          <a:noFill/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7" name="Google Shape;527;p45"/>
          <p:cNvSpPr txBox="1"/>
          <p:nvPr/>
        </p:nvSpPr>
        <p:spPr>
          <a:xfrm>
            <a:off x="6552975" y="1925575"/>
            <a:ext cx="2537100" cy="15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Montserrat"/>
                <a:ea typeface="Montserrat"/>
                <a:cs typeface="Montserrat"/>
                <a:sym typeface="Montserrat"/>
              </a:rPr>
              <a:t>But large error on test data.</a:t>
            </a:r>
            <a:endParaRPr sz="30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4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Deep Learning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33" name="Google Shape;533;p46"/>
          <p:cNvSpPr txBox="1"/>
          <p:nvPr>
            <p:ph idx="1" type="body"/>
          </p:nvPr>
        </p:nvSpPr>
        <p:spPr>
          <a:xfrm>
            <a:off x="311700" y="1152475"/>
            <a:ext cx="8748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Montserrat"/>
              <a:buChar char="●"/>
            </a:pP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Need to strike a balance</a:t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534" name="Google Shape;534;p4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535" name="Google Shape;535;p4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36" name="Google Shape;536;p46"/>
          <p:cNvCxnSpPr/>
          <p:nvPr/>
        </p:nvCxnSpPr>
        <p:spPr>
          <a:xfrm>
            <a:off x="1898125" y="1925575"/>
            <a:ext cx="0" cy="24942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537" name="Google Shape;537;p46"/>
          <p:cNvCxnSpPr/>
          <p:nvPr/>
        </p:nvCxnSpPr>
        <p:spPr>
          <a:xfrm rot="10800000">
            <a:off x="1898125" y="4419775"/>
            <a:ext cx="37890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538" name="Google Shape;538;p46"/>
          <p:cNvSpPr/>
          <p:nvPr/>
        </p:nvSpPr>
        <p:spPr>
          <a:xfrm>
            <a:off x="2239625" y="2511600"/>
            <a:ext cx="120300" cy="1203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p46"/>
          <p:cNvSpPr/>
          <p:nvPr/>
        </p:nvSpPr>
        <p:spPr>
          <a:xfrm>
            <a:off x="2556375" y="2865625"/>
            <a:ext cx="120300" cy="1203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46"/>
          <p:cNvSpPr/>
          <p:nvPr/>
        </p:nvSpPr>
        <p:spPr>
          <a:xfrm>
            <a:off x="2513450" y="3297125"/>
            <a:ext cx="120300" cy="1203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p46"/>
          <p:cNvSpPr/>
          <p:nvPr/>
        </p:nvSpPr>
        <p:spPr>
          <a:xfrm>
            <a:off x="2903388" y="3233375"/>
            <a:ext cx="120300" cy="1203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2" name="Google Shape;542;p46"/>
          <p:cNvSpPr/>
          <p:nvPr/>
        </p:nvSpPr>
        <p:spPr>
          <a:xfrm>
            <a:off x="3048650" y="3652000"/>
            <a:ext cx="120300" cy="1203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p46"/>
          <p:cNvSpPr/>
          <p:nvPr/>
        </p:nvSpPr>
        <p:spPr>
          <a:xfrm>
            <a:off x="3321250" y="3772300"/>
            <a:ext cx="120300" cy="1203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4" name="Google Shape;544;p46"/>
          <p:cNvSpPr/>
          <p:nvPr/>
        </p:nvSpPr>
        <p:spPr>
          <a:xfrm>
            <a:off x="3864275" y="3417425"/>
            <a:ext cx="120300" cy="1203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5" name="Google Shape;545;p46"/>
          <p:cNvSpPr/>
          <p:nvPr/>
        </p:nvSpPr>
        <p:spPr>
          <a:xfrm>
            <a:off x="3568675" y="3504025"/>
            <a:ext cx="120300" cy="1203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6" name="Google Shape;546;p46"/>
          <p:cNvSpPr/>
          <p:nvPr/>
        </p:nvSpPr>
        <p:spPr>
          <a:xfrm>
            <a:off x="3914450" y="3033050"/>
            <a:ext cx="120300" cy="1203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7" name="Google Shape;547;p46"/>
          <p:cNvSpPr/>
          <p:nvPr/>
        </p:nvSpPr>
        <p:spPr>
          <a:xfrm>
            <a:off x="4312275" y="3153350"/>
            <a:ext cx="120300" cy="1203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8" name="Google Shape;548;p46"/>
          <p:cNvSpPr/>
          <p:nvPr/>
        </p:nvSpPr>
        <p:spPr>
          <a:xfrm>
            <a:off x="4191975" y="2704750"/>
            <a:ext cx="120300" cy="1203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9" name="Google Shape;549;p46"/>
          <p:cNvSpPr/>
          <p:nvPr/>
        </p:nvSpPr>
        <p:spPr>
          <a:xfrm>
            <a:off x="4694950" y="2745325"/>
            <a:ext cx="120300" cy="1203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0" name="Google Shape;550;p46"/>
          <p:cNvSpPr/>
          <p:nvPr/>
        </p:nvSpPr>
        <p:spPr>
          <a:xfrm>
            <a:off x="4596950" y="2391300"/>
            <a:ext cx="120300" cy="1203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p46"/>
          <p:cNvSpPr txBox="1"/>
          <p:nvPr/>
        </p:nvSpPr>
        <p:spPr>
          <a:xfrm>
            <a:off x="1327200" y="2825050"/>
            <a:ext cx="751200" cy="6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Montserrat"/>
                <a:ea typeface="Montserrat"/>
                <a:cs typeface="Montserrat"/>
                <a:sym typeface="Montserrat"/>
              </a:rPr>
              <a:t>y</a:t>
            </a:r>
            <a:endParaRPr sz="3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52" name="Google Shape;552;p46"/>
          <p:cNvSpPr txBox="1"/>
          <p:nvPr/>
        </p:nvSpPr>
        <p:spPr>
          <a:xfrm>
            <a:off x="3362725" y="4419775"/>
            <a:ext cx="751200" cy="6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Montserrat"/>
                <a:ea typeface="Montserrat"/>
                <a:cs typeface="Montserrat"/>
                <a:sym typeface="Montserrat"/>
              </a:rPr>
              <a:t>x</a:t>
            </a:r>
            <a:endParaRPr sz="3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53" name="Google Shape;553;p46"/>
          <p:cNvSpPr/>
          <p:nvPr/>
        </p:nvSpPr>
        <p:spPr>
          <a:xfrm>
            <a:off x="2248725" y="2080825"/>
            <a:ext cx="2924825" cy="1708750"/>
          </a:xfrm>
          <a:custGeom>
            <a:rect b="b" l="l" r="r" t="t"/>
            <a:pathLst>
              <a:path extrusionOk="0" h="68350" w="116993">
                <a:moveTo>
                  <a:pt x="0" y="7012"/>
                </a:moveTo>
                <a:cubicBezTo>
                  <a:pt x="6745" y="17229"/>
                  <a:pt x="20968" y="69482"/>
                  <a:pt x="40467" y="68313"/>
                </a:cubicBezTo>
                <a:cubicBezTo>
                  <a:pt x="59966" y="67144"/>
                  <a:pt x="104239" y="11386"/>
                  <a:pt x="116993" y="0"/>
                </a:cubicBezTo>
              </a:path>
            </a:pathLst>
          </a:custGeom>
          <a:noFill/>
          <a:ln cap="flat" cmpd="sng" w="28575">
            <a:solidFill>
              <a:srgbClr val="980000"/>
            </a:solidFill>
            <a:prstDash val="solid"/>
            <a:round/>
            <a:headEnd len="med" w="med" type="triangle"/>
            <a:tailEnd len="med" w="med" type="triangle"/>
          </a:ln>
        </p:spPr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4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Deep Learning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59" name="Google Shape;559;p47"/>
          <p:cNvSpPr txBox="1"/>
          <p:nvPr>
            <p:ph idx="1" type="body"/>
          </p:nvPr>
        </p:nvSpPr>
        <p:spPr>
          <a:xfrm>
            <a:off x="311700" y="1152475"/>
            <a:ext cx="8748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Montserrat"/>
              <a:buChar char="●"/>
            </a:pP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With potentially hundreds of parameters in a deep learning neural network, the possibility of overfitting is very high!</a:t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9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Montserrat"/>
              <a:buChar char="●"/>
            </a:pP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There are a few ways to help mitigate this issue.</a:t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560" name="Google Shape;560;p4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561" name="Google Shape;561;p4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4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Deep Learning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67" name="Google Shape;567;p48"/>
          <p:cNvSpPr txBox="1"/>
          <p:nvPr>
            <p:ph idx="1" type="body"/>
          </p:nvPr>
        </p:nvSpPr>
        <p:spPr>
          <a:xfrm>
            <a:off x="311700" y="1152475"/>
            <a:ext cx="8748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Montserrat"/>
              <a:buChar char="●"/>
            </a:pP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L1/L2 Regularization</a:t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91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Montserrat"/>
              <a:buChar char="○"/>
            </a:pP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Adds a penalty for  larger weights in the model</a:t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91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Montserrat"/>
              <a:buChar char="○"/>
            </a:pP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Not unique to neural networks</a:t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568" name="Google Shape;568;p4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569" name="Google Shape;569;p4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4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Deep Learning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75" name="Google Shape;575;p49"/>
          <p:cNvSpPr txBox="1"/>
          <p:nvPr>
            <p:ph idx="1" type="body"/>
          </p:nvPr>
        </p:nvSpPr>
        <p:spPr>
          <a:xfrm>
            <a:off x="311700" y="1152475"/>
            <a:ext cx="8748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Montserrat"/>
              <a:buChar char="●"/>
            </a:pP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Dropout</a:t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91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Montserrat"/>
              <a:buChar char="○"/>
            </a:pP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Unique to neural networks</a:t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91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Montserrat"/>
              <a:buChar char="○"/>
            </a:pP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Remove neurons during training randomly</a:t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91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Montserrat"/>
              <a:buChar char="○"/>
            </a:pP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Network doesn’t over rely on any particular neuron</a:t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576" name="Google Shape;576;p4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577" name="Google Shape;577;p4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5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Deep Learning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83" name="Google Shape;583;p50"/>
          <p:cNvSpPr txBox="1"/>
          <p:nvPr>
            <p:ph idx="1" type="body"/>
          </p:nvPr>
        </p:nvSpPr>
        <p:spPr>
          <a:xfrm>
            <a:off x="311700" y="1152475"/>
            <a:ext cx="8748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Montserrat"/>
              <a:buChar char="●"/>
            </a:pP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Expanding Data</a:t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91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Montserrat"/>
              <a:buChar char="○"/>
            </a:pP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Artificially expand data by adding noise, tilting images, adding low white noise to sound data, etc...</a:t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584" name="Google Shape;584;p5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585" name="Google Shape;585;p5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5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Deep Learning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91" name="Google Shape;591;p51"/>
          <p:cNvSpPr txBox="1"/>
          <p:nvPr>
            <p:ph idx="1" type="body"/>
          </p:nvPr>
        </p:nvSpPr>
        <p:spPr>
          <a:xfrm>
            <a:off x="311700" y="1152475"/>
            <a:ext cx="8748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Montserrat"/>
              <a:buChar char="●"/>
            </a:pP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still have more theory to learn, such as pooling layers, convolutional layers, etc…</a:t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9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Montserrat"/>
              <a:buChar char="●"/>
            </a:pP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But we’ll wait until we begin to build CNNs to cover those!</a:t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9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Montserrat"/>
              <a:buChar char="●"/>
            </a:pP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Let’s explore the famous MNIST data set, a must know for CNN!</a:t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592" name="Google Shape;592;p5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593" name="Google Shape;593;p5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Quick Review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9" name="Google Shape;79;p1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watermark.jpg" id="80" name="Google Shape;80;p1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81" name="Google Shape;81;p1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5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MNIST Data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99" name="Google Shape;599;p5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watermark.jpg" id="600" name="Google Shape;600;p5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601" name="Google Shape;601;p5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5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Deep Learning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07" name="Google Shape;607;p5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Montserrat"/>
              <a:buChar char="●"/>
            </a:pP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 classic data set in Deep Learning is the MNIST data set.</a:t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9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Montserrat"/>
              <a:buChar char="●"/>
            </a:pP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Let’s quickly cover some basics about it since we’ll be using it quite frequently during this section of the course!</a:t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608" name="Google Shape;608;p5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609" name="Google Shape;609;p5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5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Deep Learning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15" name="Google Shape;615;p5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Montserrat"/>
              <a:buChar char="●"/>
            </a:pP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Fortunately this data is easy to access with TensorFlow. TF has:</a:t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9100" lvl="1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Montserrat"/>
              <a:buChar char="○"/>
            </a:pP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55,000 training images</a:t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9100" lvl="1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Montserrat"/>
              <a:buChar char="○"/>
            </a:pP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10,000 test images</a:t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9100" lvl="1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Montserrat"/>
              <a:buChar char="○"/>
            </a:pP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5,000 validation images</a:t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616" name="Google Shape;616;p5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617" name="Google Shape;617;p5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5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Deep Learning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23" name="Google Shape;623;p5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Montserrat"/>
              <a:buChar char="●"/>
            </a:pP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 MNIST data set contains handwritten single digits from 0 to 9 </a:t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624" name="Google Shape;624;p5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625" name="Google Shape;625;p5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26" name="Google Shape;626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04300" y="2386925"/>
            <a:ext cx="3585150" cy="200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5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Deep Learning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32" name="Google Shape;632;p5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Montserrat"/>
              <a:buChar char="●"/>
            </a:pP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 single digit image can be represented as an array</a:t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633" name="Google Shape;633;p5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634" name="Google Shape;634;p5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35" name="Google Shape;635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07825" y="2221947"/>
            <a:ext cx="5554474" cy="2603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5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Deep Learning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41" name="Google Shape;641;p5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Montserrat"/>
              <a:buChar char="●"/>
            </a:pP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Specifically, 28 by 28 pixels</a:t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642" name="Google Shape;642;p5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643" name="Google Shape;643;p5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44" name="Google Shape;644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48587" y="1905400"/>
            <a:ext cx="6646824" cy="261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5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Deep Learning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50" name="Google Shape;650;p5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Montserrat"/>
              <a:buChar char="●"/>
            </a:pP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 values represent the grayscale image</a:t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651" name="Google Shape;651;p5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652" name="Google Shape;652;p5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53" name="Google Shape;653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48587" y="1905400"/>
            <a:ext cx="6646824" cy="261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5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Deep Learning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59" name="Google Shape;659;p5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Montserrat"/>
              <a:buChar char="●"/>
            </a:pP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can flatten this array to a 1-D vector of 784 numbers. Either (781,1) or (1,781) is fine, as long as the dimensions are consistent.</a:t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660" name="Google Shape;660;p5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661" name="Google Shape;661;p5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62" name="Google Shape;662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61175" y="2743200"/>
            <a:ext cx="590550" cy="240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6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Deep Learning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68" name="Google Shape;668;p6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Montserrat"/>
              <a:buChar char="●"/>
            </a:pP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Flattening out the image  ends up removing some of the 2-D information, such as the relationship of a pixel to its neighboring pixels.</a:t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9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Montserrat"/>
              <a:buChar char="●"/>
            </a:pP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For now, we’ll ignore this, but come back to it later when we discuss CNN in depth!</a:t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669" name="Google Shape;669;p6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670" name="Google Shape;670;p6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6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Deep Learning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76" name="Google Shape;676;p6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Montserrat"/>
              <a:buChar char="●"/>
            </a:pP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can think of the entire group of the 55,000 images as a tensor (an n-dimensional array)</a:t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677" name="Google Shape;677;p6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678" name="Google Shape;678;p6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79" name="Google Shape;679;p61"/>
          <p:cNvPicPr preferRelativeResize="0"/>
          <p:nvPr/>
        </p:nvPicPr>
        <p:blipFill rotWithShape="1">
          <a:blip r:embed="rId4">
            <a:alphaModFix/>
          </a:blip>
          <a:srcRect b="0" l="0" r="0" t="12785"/>
          <a:stretch/>
        </p:blipFill>
        <p:spPr>
          <a:xfrm>
            <a:off x="1858075" y="2775450"/>
            <a:ext cx="5525500" cy="2181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Deep Learning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7" name="Google Shape;87;p17"/>
          <p:cNvSpPr txBox="1"/>
          <p:nvPr>
            <p:ph idx="1" type="body"/>
          </p:nvPr>
        </p:nvSpPr>
        <p:spPr>
          <a:xfrm>
            <a:off x="311700" y="2119050"/>
            <a:ext cx="8520600" cy="151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Let’s quickly review what </a:t>
            </a:r>
            <a:endParaRPr b="1"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we’ve covered so far!</a:t>
            </a:r>
            <a:endParaRPr b="1"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88" name="Google Shape;88;p1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89" name="Google Shape;89;p1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6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Deep Learning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85" name="Google Shape;685;p6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Montserrat"/>
              <a:buChar char="●"/>
            </a:pP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For the labels we’ll use One-Hot Encoding.</a:t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9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Montserrat"/>
              <a:buChar char="●"/>
            </a:pP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This means that instead of having labels such as “One”, “Two”, etc… we’ll have a single array for each image.</a:t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686" name="Google Shape;686;p6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687" name="Google Shape;687;p6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6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Deep Learning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93" name="Google Shape;693;p6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Montserrat"/>
              <a:buChar char="●"/>
            </a:pP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 label is represented  based off the index position in the label array. </a:t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9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Montserrat"/>
              <a:buChar char="●"/>
            </a:pP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 corresponding label will be a 1 at the index location and zero every where else.</a:t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9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Montserrat"/>
              <a:buChar char="●"/>
            </a:pP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For example, 4 would have this label array:</a:t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9100" lvl="1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Montserrat"/>
              <a:buChar char="○"/>
            </a:pP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[0,0,0,0,1,0,0,0,0,0]</a:t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694" name="Google Shape;694;p6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695" name="Google Shape;695;p6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6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Deep Learning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01" name="Google Shape;701;p6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Montserrat"/>
              <a:buChar char="●"/>
            </a:pP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As a result, the labels for the training data ends up being a large 2-d array (10,55000):</a:t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702" name="Google Shape;702;p6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703" name="Google Shape;703;p6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04" name="Google Shape;704;p64"/>
          <p:cNvPicPr preferRelativeResize="0"/>
          <p:nvPr/>
        </p:nvPicPr>
        <p:blipFill rotWithShape="1">
          <a:blip r:embed="rId4">
            <a:alphaModFix/>
          </a:blip>
          <a:srcRect b="7" l="0" r="0" t="20934"/>
          <a:stretch/>
        </p:blipFill>
        <p:spPr>
          <a:xfrm>
            <a:off x="1520012" y="2859576"/>
            <a:ext cx="6103975" cy="166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6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MNIST Data 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“Basic” Approach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10" name="Google Shape;710;p6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watermark.jpg" id="711" name="Google Shape;711;p6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712" name="Google Shape;712;p6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6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Deep Learning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18" name="Google Shape;718;p6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Montserrat"/>
              <a:buChar char="●"/>
            </a:pP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Before we dive into using CNN on the MNIST data set we’ll use a more basic Softmax Regression Approach.</a:t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9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Montserrat"/>
              <a:buChar char="●"/>
            </a:pP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Let’s quickly go over this method (it’s very similar to the methods used in the previous sections)</a:t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719" name="Google Shape;719;p6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720" name="Google Shape;720;p6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6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Deep Learning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26" name="Google Shape;726;p6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Montserrat"/>
              <a:buChar char="●"/>
            </a:pP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 Softmax Regression returns a list of values between 0 and 1 that add up to one. </a:t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9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Montserrat"/>
              <a:buChar char="●"/>
            </a:pP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can use this as a list of probabilities!</a:t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727" name="Google Shape;727;p6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728" name="Google Shape;728;p6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29" name="Google Shape;729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14787" y="3309379"/>
            <a:ext cx="5514427" cy="1377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6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Deep Learning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35" name="Google Shape;735;p6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Montserrat"/>
              <a:buChar char="●"/>
            </a:pP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We’ll use Softmax as our activation function.</a:t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736" name="Google Shape;736;p6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737" name="Google Shape;737;p6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38" name="Google Shape;738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77713" y="2189626"/>
            <a:ext cx="5188576" cy="2611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6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Deep Learning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44" name="Google Shape;744;p6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Our Network</a:t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745" name="Google Shape;745;p6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746" name="Google Shape;746;p6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47" name="Google Shape;747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95213" y="1741400"/>
            <a:ext cx="6753586" cy="2697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7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Deep Learning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53" name="Google Shape;753;p7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As an equation</a:t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754" name="Google Shape;754;p7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755" name="Google Shape;755;p7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56" name="Google Shape;756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6237" y="2369126"/>
            <a:ext cx="7651528" cy="174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7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Deep Learning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62" name="Google Shape;762;p7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As an equation</a:t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763" name="Google Shape;763;p7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764" name="Google Shape;764;p7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65" name="Google Shape;765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150" y="2150850"/>
            <a:ext cx="8618128" cy="2101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Deep Learning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5" name="Google Shape;95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Montserrat"/>
              <a:buChar char="●"/>
            </a:pP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Single Neuron</a:t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9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Montserrat"/>
              <a:buChar char="●"/>
            </a:pP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now understand how to perform a calculation in a neuron</a:t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50850" lvl="1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Font typeface="Montserrat"/>
              <a:buChar char="○"/>
            </a:pPr>
            <a:r>
              <a:rPr lang="en" sz="35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 </a:t>
            </a:r>
            <a:r>
              <a:rPr b="1" lang="en" sz="3500">
                <a:solidFill>
                  <a:srgbClr val="545454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· </a:t>
            </a:r>
            <a:r>
              <a:rPr lang="en" sz="3500">
                <a:solidFill>
                  <a:srgbClr val="545454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x + b = z</a:t>
            </a:r>
            <a:endParaRPr sz="3500">
              <a:solidFill>
                <a:srgbClr val="545454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450850" lvl="1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3500"/>
              <a:buFont typeface="Montserrat"/>
              <a:buChar char="○"/>
            </a:pPr>
            <a:r>
              <a:rPr lang="en" sz="3500">
                <a:solidFill>
                  <a:srgbClr val="545454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a =</a:t>
            </a:r>
            <a:r>
              <a:rPr b="1" lang="en" sz="3500">
                <a:solidFill>
                  <a:srgbClr val="545454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3500">
                <a:solidFill>
                  <a:srgbClr val="222222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σ(z)</a:t>
            </a:r>
            <a:endParaRPr sz="3500">
              <a:solidFill>
                <a:srgbClr val="545454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96" name="Google Shape;96;p1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97" name="Google Shape;97;p1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7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Deep Learning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71" name="Google Shape;771;p7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Montserrat"/>
              <a:buChar char="●"/>
            </a:pP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Let’s implement this with Python and TensorFlow!</a:t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772" name="Google Shape;772;p7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773" name="Google Shape;773;p7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p73"/>
          <p:cNvSpPr txBox="1"/>
          <p:nvPr>
            <p:ph type="ctrTitle"/>
          </p:nvPr>
        </p:nvSpPr>
        <p:spPr>
          <a:xfrm>
            <a:off x="311708" y="157412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Convolutional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 Neural Networks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779" name="Google Shape;779;p7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780" name="Google Shape;780;p7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7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Deep Learning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86" name="Google Shape;786;p7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Montserrat"/>
              <a:buChar char="●"/>
            </a:pP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just </a:t>
            </a: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solved the MNIST task with a very simple linear approach.</a:t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9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Montserrat"/>
              <a:buChar char="●"/>
            </a:pP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Let’s explore a much better approach using Convolutional Neural Network.</a:t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787" name="Google Shape;787;p7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788" name="Google Shape;788;p7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p7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Deep Learning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94" name="Google Shape;794;p7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Montserrat"/>
              <a:buChar char="●"/>
            </a:pP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Just like the simple perceptron, CNNs also have their origins in biological research.</a:t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9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Montserrat"/>
              <a:buChar char="●"/>
            </a:pP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Hubel and Wiesel studied the structure of the visual cortex in mammals, winning a Nobel Prize in 1981.</a:t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795" name="Google Shape;795;p7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796" name="Google Shape;796;p7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0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p76"/>
          <p:cNvSpPr/>
          <p:nvPr/>
        </p:nvSpPr>
        <p:spPr>
          <a:xfrm flipH="1">
            <a:off x="4317125" y="3027300"/>
            <a:ext cx="2238600" cy="990300"/>
          </a:xfrm>
          <a:prstGeom prst="cloudCallout">
            <a:avLst>
              <a:gd fmla="val -20833" name="adj1"/>
              <a:gd fmla="val 62500" name="adj2"/>
            </a:avLst>
          </a:prstGeom>
          <a:solidFill>
            <a:srgbClr val="EAD1DC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2" name="Google Shape;802;p7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Deep Learning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03" name="Google Shape;803;p7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Montserrat"/>
              <a:buChar char="●"/>
            </a:pP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Their research revealed that neurons in the visual cortex had a small local receptive field.</a:t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804" name="Google Shape;804;p7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805" name="Google Shape;805;p7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806" name="Google Shape;806;p76"/>
          <p:cNvSpPr/>
          <p:nvPr/>
        </p:nvSpPr>
        <p:spPr>
          <a:xfrm>
            <a:off x="1041725" y="2982325"/>
            <a:ext cx="1251900" cy="1251900"/>
          </a:xfrm>
          <a:prstGeom prst="smileyFace">
            <a:avLst>
              <a:gd fmla="val 4653" name="adj"/>
            </a:avLst>
          </a:prstGeom>
          <a:solidFill>
            <a:srgbClr val="FFD966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7" name="Google Shape;807;p76"/>
          <p:cNvSpPr/>
          <p:nvPr/>
        </p:nvSpPr>
        <p:spPr>
          <a:xfrm>
            <a:off x="3540875" y="3062425"/>
            <a:ext cx="1131900" cy="1131900"/>
          </a:xfrm>
          <a:prstGeom prst="pie">
            <a:avLst>
              <a:gd fmla="val 8060194" name="adj1"/>
              <a:gd fmla="val 13828550" name="adj2"/>
            </a:avLst>
          </a:prstGeom>
          <a:solidFill>
            <a:srgbClr val="F3F3F3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8" name="Google Shape;808;p76"/>
          <p:cNvSpPr/>
          <p:nvPr/>
        </p:nvSpPr>
        <p:spPr>
          <a:xfrm>
            <a:off x="3540875" y="3393025"/>
            <a:ext cx="185400" cy="470700"/>
          </a:xfrm>
          <a:prstGeom prst="ellipse">
            <a:avLst/>
          </a:prstGeom>
          <a:solidFill>
            <a:srgbClr val="834E3A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9" name="Google Shape;809;p76"/>
          <p:cNvSpPr/>
          <p:nvPr/>
        </p:nvSpPr>
        <p:spPr>
          <a:xfrm>
            <a:off x="1948225" y="3142575"/>
            <a:ext cx="370500" cy="3420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0" name="Google Shape;810;p76"/>
          <p:cNvSpPr/>
          <p:nvPr/>
        </p:nvSpPr>
        <p:spPr>
          <a:xfrm>
            <a:off x="1948225" y="3675600"/>
            <a:ext cx="370500" cy="3420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11" name="Google Shape;811;p76"/>
          <p:cNvCxnSpPr>
            <a:endCxn id="808" idx="1"/>
          </p:cNvCxnSpPr>
          <p:nvPr/>
        </p:nvCxnSpPr>
        <p:spPr>
          <a:xfrm>
            <a:off x="2323926" y="3162557"/>
            <a:ext cx="1244100" cy="299400"/>
          </a:xfrm>
          <a:prstGeom prst="curvedConnector2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12" name="Google Shape;812;p76"/>
          <p:cNvCxnSpPr>
            <a:endCxn id="808" idx="1"/>
          </p:cNvCxnSpPr>
          <p:nvPr/>
        </p:nvCxnSpPr>
        <p:spPr>
          <a:xfrm flipH="1" rot="10800000">
            <a:off x="2318526" y="3461957"/>
            <a:ext cx="1249500" cy="26400"/>
          </a:xfrm>
          <a:prstGeom prst="curvedConnector4">
            <a:avLst>
              <a:gd fmla="val 48914" name="adj1"/>
              <a:gd fmla="val -75067" name="adj2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13" name="Google Shape;813;p76"/>
          <p:cNvCxnSpPr>
            <a:endCxn id="808" idx="3"/>
          </p:cNvCxnSpPr>
          <p:nvPr/>
        </p:nvCxnSpPr>
        <p:spPr>
          <a:xfrm flipH="1" rot="10800000">
            <a:off x="2305926" y="3794793"/>
            <a:ext cx="1262100" cy="222900"/>
          </a:xfrm>
          <a:prstGeom prst="curvedConnector2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14" name="Google Shape;814;p76"/>
          <p:cNvCxnSpPr>
            <a:endCxn id="808" idx="3"/>
          </p:cNvCxnSpPr>
          <p:nvPr/>
        </p:nvCxnSpPr>
        <p:spPr>
          <a:xfrm>
            <a:off x="2318826" y="3693393"/>
            <a:ext cx="1249200" cy="101400"/>
          </a:xfrm>
          <a:prstGeom prst="curvedConnector4">
            <a:avLst>
              <a:gd fmla="val 48913" name="adj1"/>
              <a:gd fmla="val 44559" name="adj2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15" name="Google Shape;815;p76"/>
          <p:cNvSpPr/>
          <p:nvPr/>
        </p:nvSpPr>
        <p:spPr>
          <a:xfrm>
            <a:off x="4812950" y="3162550"/>
            <a:ext cx="185400" cy="1854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6" name="Google Shape;816;p76"/>
          <p:cNvSpPr/>
          <p:nvPr/>
        </p:nvSpPr>
        <p:spPr>
          <a:xfrm>
            <a:off x="4812950" y="3693400"/>
            <a:ext cx="185400" cy="1854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17" name="Google Shape;817;p76"/>
          <p:cNvCxnSpPr>
            <a:stCxn id="808" idx="1"/>
            <a:endCxn id="815" idx="2"/>
          </p:cNvCxnSpPr>
          <p:nvPr/>
        </p:nvCxnSpPr>
        <p:spPr>
          <a:xfrm rot="-5400000">
            <a:off x="4087176" y="2736107"/>
            <a:ext cx="206700" cy="1245000"/>
          </a:xfrm>
          <a:prstGeom prst="curvedConnector2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18" name="Google Shape;818;p76"/>
          <p:cNvCxnSpPr>
            <a:stCxn id="808" idx="3"/>
            <a:endCxn id="816" idx="3"/>
          </p:cNvCxnSpPr>
          <p:nvPr/>
        </p:nvCxnSpPr>
        <p:spPr>
          <a:xfrm flipH="1" rot="-5400000">
            <a:off x="4175526" y="3187293"/>
            <a:ext cx="57000" cy="1272000"/>
          </a:xfrm>
          <a:prstGeom prst="curvedConnector3">
            <a:avLst>
              <a:gd fmla="val 217688" name="adj1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19" name="Google Shape;819;p76"/>
          <p:cNvSpPr/>
          <p:nvPr/>
        </p:nvSpPr>
        <p:spPr>
          <a:xfrm>
            <a:off x="5138525" y="3164325"/>
            <a:ext cx="185400" cy="1854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0" name="Google Shape;820;p76"/>
          <p:cNvSpPr/>
          <p:nvPr/>
        </p:nvSpPr>
        <p:spPr>
          <a:xfrm>
            <a:off x="5138525" y="3695175"/>
            <a:ext cx="185400" cy="1854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1" name="Google Shape;821;p76"/>
          <p:cNvSpPr/>
          <p:nvPr/>
        </p:nvSpPr>
        <p:spPr>
          <a:xfrm>
            <a:off x="5138525" y="3429750"/>
            <a:ext cx="185400" cy="1854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22" name="Google Shape;822;p76"/>
          <p:cNvCxnSpPr>
            <a:stCxn id="815" idx="6"/>
            <a:endCxn id="819" idx="2"/>
          </p:cNvCxnSpPr>
          <p:nvPr/>
        </p:nvCxnSpPr>
        <p:spPr>
          <a:xfrm>
            <a:off x="4998350" y="3255250"/>
            <a:ext cx="140100" cy="1800"/>
          </a:xfrm>
          <a:prstGeom prst="curvedConnector3">
            <a:avLst>
              <a:gd fmla="val 50027" name="adj1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23" name="Google Shape;823;p76"/>
          <p:cNvCxnSpPr>
            <a:stCxn id="815" idx="6"/>
            <a:endCxn id="821" idx="2"/>
          </p:cNvCxnSpPr>
          <p:nvPr/>
        </p:nvCxnSpPr>
        <p:spPr>
          <a:xfrm>
            <a:off x="4998350" y="3255250"/>
            <a:ext cx="140100" cy="267300"/>
          </a:xfrm>
          <a:prstGeom prst="curvedConnector3">
            <a:avLst>
              <a:gd fmla="val 50027" name="adj1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24" name="Google Shape;824;p76"/>
          <p:cNvCxnSpPr>
            <a:stCxn id="816" idx="6"/>
            <a:endCxn id="821" idx="2"/>
          </p:cNvCxnSpPr>
          <p:nvPr/>
        </p:nvCxnSpPr>
        <p:spPr>
          <a:xfrm flipH="1" rot="10800000">
            <a:off x="4998350" y="3522400"/>
            <a:ext cx="140100" cy="263700"/>
          </a:xfrm>
          <a:prstGeom prst="curvedConnector3">
            <a:avLst>
              <a:gd fmla="val 50027" name="adj1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25" name="Google Shape;825;p76"/>
          <p:cNvCxnSpPr>
            <a:stCxn id="816" idx="6"/>
            <a:endCxn id="820" idx="2"/>
          </p:cNvCxnSpPr>
          <p:nvPr/>
        </p:nvCxnSpPr>
        <p:spPr>
          <a:xfrm>
            <a:off x="4998350" y="3786100"/>
            <a:ext cx="140100" cy="1800"/>
          </a:xfrm>
          <a:prstGeom prst="curvedConnector3">
            <a:avLst>
              <a:gd fmla="val 50027" name="adj1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26" name="Google Shape;826;p76"/>
          <p:cNvCxnSpPr>
            <a:stCxn id="819" idx="6"/>
          </p:cNvCxnSpPr>
          <p:nvPr/>
        </p:nvCxnSpPr>
        <p:spPr>
          <a:xfrm>
            <a:off x="5323925" y="3257025"/>
            <a:ext cx="365400" cy="141000"/>
          </a:xfrm>
          <a:prstGeom prst="curvedConnector3">
            <a:avLst>
              <a:gd fmla="val 50000" name="adj1"/>
            </a:avLst>
          </a:prstGeom>
          <a:noFill/>
          <a:ln cap="flat" cmpd="sng" w="19050">
            <a:solidFill>
              <a:srgbClr val="FF0000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827" name="Google Shape;827;p76"/>
          <p:cNvCxnSpPr/>
          <p:nvPr/>
        </p:nvCxnSpPr>
        <p:spPr>
          <a:xfrm>
            <a:off x="5323925" y="3522400"/>
            <a:ext cx="385500" cy="75900"/>
          </a:xfrm>
          <a:prstGeom prst="curvedConnector3">
            <a:avLst>
              <a:gd fmla="val 50000" name="adj1"/>
            </a:avLst>
          </a:prstGeom>
          <a:noFill/>
          <a:ln cap="flat" cmpd="sng" w="19050">
            <a:solidFill>
              <a:srgbClr val="FF0000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828" name="Google Shape;828;p76"/>
          <p:cNvCxnSpPr>
            <a:stCxn id="820" idx="6"/>
          </p:cNvCxnSpPr>
          <p:nvPr/>
        </p:nvCxnSpPr>
        <p:spPr>
          <a:xfrm flipH="1" rot="10800000">
            <a:off x="5323925" y="3708375"/>
            <a:ext cx="470700" cy="79500"/>
          </a:xfrm>
          <a:prstGeom prst="curvedConnector3">
            <a:avLst>
              <a:gd fmla="val 50000" name="adj1"/>
            </a:avLst>
          </a:prstGeom>
          <a:noFill/>
          <a:ln cap="flat" cmpd="sng" w="19050">
            <a:solidFill>
              <a:srgbClr val="FF0000"/>
            </a:solidFill>
            <a:prstDash val="dash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p7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Deep Learning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34" name="Google Shape;834;p7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Montserrat"/>
              <a:buChar char="●"/>
            </a:pP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This idea then inspired an ANN architecture that would become CNN</a:t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9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Montserrat"/>
              <a:buChar char="●"/>
            </a:pP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Famously implemented in the 1998 paper by Yann LeCun et al.</a:t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9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Montserrat"/>
              <a:buChar char="●"/>
            </a:pP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 LeNet-5 architecture was first used to classify the MNIST data set.</a:t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835" name="Google Shape;835;p7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836" name="Google Shape;836;p7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0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p7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Deep Learning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42" name="Google Shape;842;p7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Montserrat"/>
              <a:buChar char="●"/>
            </a:pP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When learning about CNNs you’ll often see a diagram like this:</a:t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843" name="Google Shape;843;p7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44" name="Google Shape;844;p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3806" y="2205975"/>
            <a:ext cx="7996395" cy="291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7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Deep Learning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50" name="Google Shape;850;p7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Montserrat"/>
              <a:buChar char="●"/>
            </a:pP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Let’s break down the various aspects of a CNN seen here</a:t>
            </a: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851" name="Google Shape;851;p7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52" name="Google Shape;852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3806" y="2205975"/>
            <a:ext cx="7996395" cy="291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6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p8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Deep Learning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58" name="Google Shape;858;p8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Montserrat"/>
              <a:buChar char="●"/>
            </a:pP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Tensors</a:t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9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Montserrat"/>
              <a:buChar char="●"/>
            </a:pP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DNN vs CNN</a:t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9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Montserrat"/>
              <a:buChar char="●"/>
            </a:pP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Convolutions and Filters</a:t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9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Montserrat"/>
              <a:buChar char="●"/>
            </a:pP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Padding</a:t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9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Montserrat"/>
              <a:buChar char="●"/>
            </a:pP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Pooling Layers</a:t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9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Montserrat"/>
              <a:buChar char="●"/>
            </a:pP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Review Dropout</a:t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859" name="Google Shape;859;p8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860" name="Google Shape;860;p8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4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p8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Deep Learning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66" name="Google Shape;866;p8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Montserrat"/>
              <a:buChar char="●"/>
            </a:pP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Recall that Tensors are N-Dimensional Arrays that we build up to:</a:t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9100" lvl="1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Montserrat"/>
              <a:buChar char="○"/>
            </a:pP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Scalar - 3</a:t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9100" lvl="1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Montserrat"/>
              <a:buChar char="○"/>
            </a:pP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Vector - [3,4,5]</a:t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9100" lvl="1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Montserrat"/>
              <a:buChar char="○"/>
            </a:pP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Matrix - [ [3,4] , [5,6] , [7,8] ]</a:t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910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Montserrat"/>
              <a:buChar char="○"/>
            </a:pP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Tensor - [[ [ 1, 2] , [ 3, 4] ],</a:t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                        [[ 5, 6] , [ 7, 8]]]</a:t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867" name="Google Shape;867;p8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868" name="Google Shape;868;p8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Deep Learning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3" name="Google Shape;103;p19"/>
          <p:cNvSpPr txBox="1"/>
          <p:nvPr>
            <p:ph idx="1" type="body"/>
          </p:nvPr>
        </p:nvSpPr>
        <p:spPr>
          <a:xfrm>
            <a:off x="311700" y="1152475"/>
            <a:ext cx="8748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Montserrat"/>
              <a:buChar char="●"/>
            </a:pP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Activation Functions</a:t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9100" lvl="1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Montserrat"/>
              <a:buChar char="○"/>
            </a:pP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Perceptrons</a:t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9100" lvl="1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Montserrat"/>
              <a:buChar char="○"/>
            </a:pP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Sigmoid</a:t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9100" lvl="1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Montserrat"/>
              <a:buChar char="○"/>
            </a:pP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Tanh</a:t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9100" lvl="1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Montserrat"/>
              <a:buChar char="○"/>
            </a:pP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ReLU</a:t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9100" lvl="1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Montserrat"/>
              <a:buChar char="○"/>
            </a:pP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(We’ll discuss other functions later on)</a:t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04" name="Google Shape;104;p1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05" name="Google Shape;105;p1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8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Deep Learning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74" name="Google Shape;874;p8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Montserrat"/>
              <a:buChar char="●"/>
            </a:pP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Tensors make it very </a:t>
            </a: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convenient</a:t>
            </a: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to feed in sets of images into our model - (I,H,W,C)</a:t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9100" lvl="1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Montserrat"/>
              <a:buChar char="○"/>
            </a:pP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 : Images</a:t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9100" lvl="1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Montserrat"/>
              <a:buChar char="○"/>
            </a:pP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H: Height of Image in Pixels</a:t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9100" lvl="1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Montserrat"/>
              <a:buChar char="○"/>
            </a:pP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W: Width of Image in Pixels</a:t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9100" lvl="1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Montserrat"/>
              <a:buChar char="○"/>
            </a:pP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C: Color Channels: 1-Grayscale, 3-RGB</a:t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875" name="Google Shape;875;p8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876" name="Google Shape;876;p8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0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p8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Deep Learning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82" name="Google Shape;882;p8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Montserrat"/>
              <a:buChar char="●"/>
            </a:pP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Now let’s explore the difference between a Densely Connected Neural Network and a Convolutional Neural Network.</a:t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9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Montserrat"/>
              <a:buChar char="●"/>
            </a:pP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Recall that we’ve already been able to create DNNs with tf.estimator API.</a:t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883" name="Google Shape;883;p8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884" name="Google Shape;884;p8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8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p8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Deep Learning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90" name="Google Shape;890;p84"/>
          <p:cNvSpPr txBox="1"/>
          <p:nvPr>
            <p:ph idx="1" type="body"/>
          </p:nvPr>
        </p:nvSpPr>
        <p:spPr>
          <a:xfrm>
            <a:off x="311700" y="1152475"/>
            <a:ext cx="8520600" cy="61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Montserrat"/>
              <a:buChar char="●"/>
            </a:pP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Densely Connected layer</a:t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891" name="Google Shape;891;p8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892" name="Google Shape;892;p8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893" name="Google Shape;893;p84"/>
          <p:cNvSpPr/>
          <p:nvPr/>
        </p:nvSpPr>
        <p:spPr>
          <a:xfrm>
            <a:off x="1893150" y="2241075"/>
            <a:ext cx="535800" cy="535800"/>
          </a:xfrm>
          <a:prstGeom prst="ellipse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4" name="Google Shape;894;p84"/>
          <p:cNvSpPr/>
          <p:nvPr/>
        </p:nvSpPr>
        <p:spPr>
          <a:xfrm>
            <a:off x="1893150" y="2984500"/>
            <a:ext cx="535800" cy="535800"/>
          </a:xfrm>
          <a:prstGeom prst="ellipse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5" name="Google Shape;895;p84"/>
          <p:cNvSpPr/>
          <p:nvPr/>
        </p:nvSpPr>
        <p:spPr>
          <a:xfrm>
            <a:off x="1893150" y="3727925"/>
            <a:ext cx="535800" cy="535800"/>
          </a:xfrm>
          <a:prstGeom prst="ellipse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6" name="Google Shape;896;p84"/>
          <p:cNvSpPr/>
          <p:nvPr/>
        </p:nvSpPr>
        <p:spPr>
          <a:xfrm>
            <a:off x="3563075" y="1857575"/>
            <a:ext cx="535800" cy="535800"/>
          </a:xfrm>
          <a:prstGeom prst="ellipse">
            <a:avLst/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7" name="Google Shape;897;p84"/>
          <p:cNvSpPr/>
          <p:nvPr/>
        </p:nvSpPr>
        <p:spPr>
          <a:xfrm>
            <a:off x="3563075" y="2563150"/>
            <a:ext cx="535800" cy="535800"/>
          </a:xfrm>
          <a:prstGeom prst="ellipse">
            <a:avLst/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8" name="Google Shape;898;p84"/>
          <p:cNvSpPr/>
          <p:nvPr/>
        </p:nvSpPr>
        <p:spPr>
          <a:xfrm>
            <a:off x="3563075" y="3344425"/>
            <a:ext cx="535800" cy="535800"/>
          </a:xfrm>
          <a:prstGeom prst="ellipse">
            <a:avLst/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9" name="Google Shape;899;p84"/>
          <p:cNvSpPr/>
          <p:nvPr/>
        </p:nvSpPr>
        <p:spPr>
          <a:xfrm>
            <a:off x="3540175" y="4125700"/>
            <a:ext cx="535800" cy="535800"/>
          </a:xfrm>
          <a:prstGeom prst="ellipse">
            <a:avLst/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00" name="Google Shape;900;p84"/>
          <p:cNvCxnSpPr>
            <a:stCxn id="893" idx="6"/>
            <a:endCxn id="896" idx="2"/>
          </p:cNvCxnSpPr>
          <p:nvPr/>
        </p:nvCxnSpPr>
        <p:spPr>
          <a:xfrm flipH="1" rot="10800000">
            <a:off x="2428950" y="2125575"/>
            <a:ext cx="1134000" cy="383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01" name="Google Shape;901;p84"/>
          <p:cNvCxnSpPr>
            <a:stCxn id="893" idx="6"/>
            <a:endCxn id="897" idx="2"/>
          </p:cNvCxnSpPr>
          <p:nvPr/>
        </p:nvCxnSpPr>
        <p:spPr>
          <a:xfrm>
            <a:off x="2428950" y="2508975"/>
            <a:ext cx="1134000" cy="322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02" name="Google Shape;902;p84"/>
          <p:cNvCxnSpPr>
            <a:stCxn id="893" idx="6"/>
            <a:endCxn id="898" idx="2"/>
          </p:cNvCxnSpPr>
          <p:nvPr/>
        </p:nvCxnSpPr>
        <p:spPr>
          <a:xfrm>
            <a:off x="2428950" y="2508975"/>
            <a:ext cx="1134000" cy="1103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03" name="Google Shape;903;p84"/>
          <p:cNvCxnSpPr>
            <a:endCxn id="899" idx="2"/>
          </p:cNvCxnSpPr>
          <p:nvPr/>
        </p:nvCxnSpPr>
        <p:spPr>
          <a:xfrm>
            <a:off x="2428975" y="3268600"/>
            <a:ext cx="1111200" cy="1125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04" name="Google Shape;904;p84"/>
          <p:cNvCxnSpPr>
            <a:endCxn id="899" idx="2"/>
          </p:cNvCxnSpPr>
          <p:nvPr/>
        </p:nvCxnSpPr>
        <p:spPr>
          <a:xfrm>
            <a:off x="2428975" y="3995800"/>
            <a:ext cx="1111200" cy="397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05" name="Google Shape;905;p84"/>
          <p:cNvCxnSpPr>
            <a:stCxn id="895" idx="6"/>
            <a:endCxn id="898" idx="2"/>
          </p:cNvCxnSpPr>
          <p:nvPr/>
        </p:nvCxnSpPr>
        <p:spPr>
          <a:xfrm flipH="1" rot="10800000">
            <a:off x="2428950" y="3612425"/>
            <a:ext cx="1134000" cy="383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06" name="Google Shape;906;p84"/>
          <p:cNvCxnSpPr>
            <a:stCxn id="895" idx="6"/>
            <a:endCxn id="897" idx="2"/>
          </p:cNvCxnSpPr>
          <p:nvPr/>
        </p:nvCxnSpPr>
        <p:spPr>
          <a:xfrm flipH="1" rot="10800000">
            <a:off x="2428950" y="2830925"/>
            <a:ext cx="1134000" cy="1164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07" name="Google Shape;907;p84"/>
          <p:cNvCxnSpPr>
            <a:stCxn id="895" idx="6"/>
            <a:endCxn id="896" idx="2"/>
          </p:cNvCxnSpPr>
          <p:nvPr/>
        </p:nvCxnSpPr>
        <p:spPr>
          <a:xfrm flipH="1" rot="10800000">
            <a:off x="2428950" y="2125325"/>
            <a:ext cx="1134000" cy="1870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08" name="Google Shape;908;p84"/>
          <p:cNvCxnSpPr>
            <a:stCxn id="893" idx="6"/>
            <a:endCxn id="899" idx="2"/>
          </p:cNvCxnSpPr>
          <p:nvPr/>
        </p:nvCxnSpPr>
        <p:spPr>
          <a:xfrm>
            <a:off x="2428950" y="2508975"/>
            <a:ext cx="1111200" cy="1884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09" name="Google Shape;909;p84"/>
          <p:cNvCxnSpPr>
            <a:stCxn id="894" idx="6"/>
            <a:endCxn id="896" idx="2"/>
          </p:cNvCxnSpPr>
          <p:nvPr/>
        </p:nvCxnSpPr>
        <p:spPr>
          <a:xfrm flipH="1" rot="10800000">
            <a:off x="2428950" y="2125600"/>
            <a:ext cx="1134000" cy="1126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10" name="Google Shape;910;p84"/>
          <p:cNvCxnSpPr>
            <a:endCxn id="897" idx="2"/>
          </p:cNvCxnSpPr>
          <p:nvPr/>
        </p:nvCxnSpPr>
        <p:spPr>
          <a:xfrm flipH="1" rot="10800000">
            <a:off x="2429075" y="2831050"/>
            <a:ext cx="1134000" cy="4167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11" name="Google Shape;911;p84"/>
          <p:cNvCxnSpPr>
            <a:stCxn id="894" idx="6"/>
            <a:endCxn id="898" idx="2"/>
          </p:cNvCxnSpPr>
          <p:nvPr/>
        </p:nvCxnSpPr>
        <p:spPr>
          <a:xfrm>
            <a:off x="2428950" y="3252400"/>
            <a:ext cx="1134000" cy="360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8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Deep Learning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17" name="Google Shape;917;p85"/>
          <p:cNvSpPr txBox="1"/>
          <p:nvPr>
            <p:ph idx="1" type="body"/>
          </p:nvPr>
        </p:nvSpPr>
        <p:spPr>
          <a:xfrm>
            <a:off x="311700" y="967700"/>
            <a:ext cx="8520600" cy="61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Montserrat"/>
              <a:buChar char="●"/>
            </a:pP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Convolutional Layer</a:t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918" name="Google Shape;918;p8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919" name="Google Shape;919;p8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920" name="Google Shape;920;p85"/>
          <p:cNvSpPr/>
          <p:nvPr/>
        </p:nvSpPr>
        <p:spPr>
          <a:xfrm>
            <a:off x="1893150" y="2241075"/>
            <a:ext cx="535800" cy="535800"/>
          </a:xfrm>
          <a:prstGeom prst="ellipse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1" name="Google Shape;921;p85"/>
          <p:cNvSpPr/>
          <p:nvPr/>
        </p:nvSpPr>
        <p:spPr>
          <a:xfrm>
            <a:off x="1893150" y="2984500"/>
            <a:ext cx="535800" cy="535800"/>
          </a:xfrm>
          <a:prstGeom prst="ellipse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2" name="Google Shape;922;p85"/>
          <p:cNvSpPr/>
          <p:nvPr/>
        </p:nvSpPr>
        <p:spPr>
          <a:xfrm>
            <a:off x="1893150" y="3727925"/>
            <a:ext cx="535800" cy="535800"/>
          </a:xfrm>
          <a:prstGeom prst="ellipse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3" name="Google Shape;923;p85"/>
          <p:cNvSpPr/>
          <p:nvPr/>
        </p:nvSpPr>
        <p:spPr>
          <a:xfrm>
            <a:off x="3563075" y="1585400"/>
            <a:ext cx="535800" cy="535800"/>
          </a:xfrm>
          <a:prstGeom prst="ellipse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4" name="Google Shape;924;p85"/>
          <p:cNvSpPr/>
          <p:nvPr/>
        </p:nvSpPr>
        <p:spPr>
          <a:xfrm>
            <a:off x="3563075" y="2322513"/>
            <a:ext cx="535800" cy="535800"/>
          </a:xfrm>
          <a:prstGeom prst="ellipse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5" name="Google Shape;925;p85"/>
          <p:cNvSpPr/>
          <p:nvPr/>
        </p:nvSpPr>
        <p:spPr>
          <a:xfrm>
            <a:off x="3563075" y="3059625"/>
            <a:ext cx="535800" cy="535800"/>
          </a:xfrm>
          <a:prstGeom prst="ellipse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6" name="Google Shape;926;p85"/>
          <p:cNvSpPr/>
          <p:nvPr/>
        </p:nvSpPr>
        <p:spPr>
          <a:xfrm>
            <a:off x="3540175" y="3778000"/>
            <a:ext cx="535800" cy="535800"/>
          </a:xfrm>
          <a:prstGeom prst="ellipse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27" name="Google Shape;927;p85"/>
          <p:cNvCxnSpPr>
            <a:stCxn id="920" idx="6"/>
            <a:endCxn id="923" idx="2"/>
          </p:cNvCxnSpPr>
          <p:nvPr/>
        </p:nvCxnSpPr>
        <p:spPr>
          <a:xfrm flipH="1" rot="10800000">
            <a:off x="2428950" y="1853175"/>
            <a:ext cx="1134000" cy="655800"/>
          </a:xfrm>
          <a:prstGeom prst="straightConnector1">
            <a:avLst/>
          </a:prstGeom>
          <a:noFill/>
          <a:ln cap="flat" cmpd="sng" w="28575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928" name="Google Shape;928;p85"/>
          <p:cNvCxnSpPr>
            <a:stCxn id="920" idx="6"/>
            <a:endCxn id="924" idx="2"/>
          </p:cNvCxnSpPr>
          <p:nvPr/>
        </p:nvCxnSpPr>
        <p:spPr>
          <a:xfrm>
            <a:off x="2428950" y="2508975"/>
            <a:ext cx="1134000" cy="8130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929" name="Google Shape;929;p85"/>
          <p:cNvCxnSpPr>
            <a:stCxn id="920" idx="6"/>
            <a:endCxn id="925" idx="2"/>
          </p:cNvCxnSpPr>
          <p:nvPr/>
        </p:nvCxnSpPr>
        <p:spPr>
          <a:xfrm>
            <a:off x="2428950" y="2508975"/>
            <a:ext cx="1134000" cy="818700"/>
          </a:xfrm>
          <a:prstGeom prst="straightConnector1">
            <a:avLst/>
          </a:prstGeom>
          <a:noFill/>
          <a:ln cap="flat" cmpd="sng" w="28575">
            <a:solidFill>
              <a:srgbClr val="980000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930" name="Google Shape;930;p85"/>
          <p:cNvCxnSpPr>
            <a:stCxn id="921" idx="6"/>
            <a:endCxn id="926" idx="2"/>
          </p:cNvCxnSpPr>
          <p:nvPr/>
        </p:nvCxnSpPr>
        <p:spPr>
          <a:xfrm>
            <a:off x="2428950" y="3252400"/>
            <a:ext cx="1111200" cy="793500"/>
          </a:xfrm>
          <a:prstGeom prst="straightConnector1">
            <a:avLst/>
          </a:prstGeom>
          <a:noFill/>
          <a:ln cap="flat" cmpd="sng" w="28575">
            <a:solidFill>
              <a:srgbClr val="980000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931" name="Google Shape;931;p85"/>
          <p:cNvCxnSpPr>
            <a:stCxn id="922" idx="6"/>
            <a:endCxn id="925" idx="2"/>
          </p:cNvCxnSpPr>
          <p:nvPr/>
        </p:nvCxnSpPr>
        <p:spPr>
          <a:xfrm flipH="1" rot="10800000">
            <a:off x="2428950" y="3327425"/>
            <a:ext cx="1134000" cy="668400"/>
          </a:xfrm>
          <a:prstGeom prst="straightConnector1">
            <a:avLst/>
          </a:prstGeom>
          <a:noFill/>
          <a:ln cap="flat" cmpd="sng" w="28575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932" name="Google Shape;932;p85"/>
          <p:cNvCxnSpPr>
            <a:stCxn id="922" idx="6"/>
            <a:endCxn id="926" idx="2"/>
          </p:cNvCxnSpPr>
          <p:nvPr/>
        </p:nvCxnSpPr>
        <p:spPr>
          <a:xfrm>
            <a:off x="2428950" y="3995825"/>
            <a:ext cx="1111200" cy="5010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933" name="Google Shape;933;p85"/>
          <p:cNvCxnSpPr>
            <a:stCxn id="921" idx="6"/>
            <a:endCxn id="924" idx="2"/>
          </p:cNvCxnSpPr>
          <p:nvPr/>
        </p:nvCxnSpPr>
        <p:spPr>
          <a:xfrm flipH="1" rot="10800000">
            <a:off x="2428950" y="2590300"/>
            <a:ext cx="1134000" cy="662100"/>
          </a:xfrm>
          <a:prstGeom prst="straightConnector1">
            <a:avLst/>
          </a:prstGeom>
          <a:noFill/>
          <a:ln cap="flat" cmpd="sng" w="28575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934" name="Google Shape;934;p85"/>
          <p:cNvCxnSpPr>
            <a:stCxn id="921" idx="6"/>
            <a:endCxn id="925" idx="2"/>
          </p:cNvCxnSpPr>
          <p:nvPr/>
        </p:nvCxnSpPr>
        <p:spPr>
          <a:xfrm>
            <a:off x="2428950" y="3252400"/>
            <a:ext cx="1134000" cy="7500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935" name="Google Shape;935;p85"/>
          <p:cNvSpPr/>
          <p:nvPr/>
        </p:nvSpPr>
        <p:spPr>
          <a:xfrm>
            <a:off x="3563075" y="4496375"/>
            <a:ext cx="535800" cy="535800"/>
          </a:xfrm>
          <a:prstGeom prst="ellipse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36" name="Google Shape;936;p85"/>
          <p:cNvCxnSpPr>
            <a:stCxn id="922" idx="6"/>
            <a:endCxn id="935" idx="2"/>
          </p:cNvCxnSpPr>
          <p:nvPr/>
        </p:nvCxnSpPr>
        <p:spPr>
          <a:xfrm>
            <a:off x="2428950" y="3995825"/>
            <a:ext cx="1134000" cy="768600"/>
          </a:xfrm>
          <a:prstGeom prst="straightConnector1">
            <a:avLst/>
          </a:prstGeom>
          <a:noFill/>
          <a:ln cap="flat" cmpd="sng" w="28575">
            <a:solidFill>
              <a:srgbClr val="980000"/>
            </a:solidFill>
            <a:prstDash val="dash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0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Google Shape;941;p8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Deep Learning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42" name="Google Shape;942;p86"/>
          <p:cNvSpPr txBox="1"/>
          <p:nvPr>
            <p:ph idx="1" type="body"/>
          </p:nvPr>
        </p:nvSpPr>
        <p:spPr>
          <a:xfrm>
            <a:off x="311700" y="967700"/>
            <a:ext cx="8520600" cy="61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Montserrat"/>
              <a:buChar char="●"/>
            </a:pP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Each unit is connected to a smaller number of nearby units in next layer. </a:t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943" name="Google Shape;943;p8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944" name="Google Shape;944;p8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945" name="Google Shape;945;p86"/>
          <p:cNvSpPr/>
          <p:nvPr/>
        </p:nvSpPr>
        <p:spPr>
          <a:xfrm>
            <a:off x="3400625" y="2798073"/>
            <a:ext cx="424200" cy="440400"/>
          </a:xfrm>
          <a:prstGeom prst="ellipse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6" name="Google Shape;946;p86"/>
          <p:cNvSpPr/>
          <p:nvPr/>
        </p:nvSpPr>
        <p:spPr>
          <a:xfrm>
            <a:off x="3400625" y="3409093"/>
            <a:ext cx="424200" cy="440400"/>
          </a:xfrm>
          <a:prstGeom prst="ellipse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7" name="Google Shape;947;p86"/>
          <p:cNvSpPr/>
          <p:nvPr/>
        </p:nvSpPr>
        <p:spPr>
          <a:xfrm>
            <a:off x="3400625" y="4020113"/>
            <a:ext cx="424200" cy="440400"/>
          </a:xfrm>
          <a:prstGeom prst="ellipse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8" name="Google Shape;948;p86"/>
          <p:cNvSpPr/>
          <p:nvPr/>
        </p:nvSpPr>
        <p:spPr>
          <a:xfrm>
            <a:off x="4723222" y="2259174"/>
            <a:ext cx="424200" cy="440400"/>
          </a:xfrm>
          <a:prstGeom prst="ellipse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9" name="Google Shape;949;p86"/>
          <p:cNvSpPr/>
          <p:nvPr/>
        </p:nvSpPr>
        <p:spPr>
          <a:xfrm>
            <a:off x="4723222" y="2865006"/>
            <a:ext cx="424200" cy="440400"/>
          </a:xfrm>
          <a:prstGeom prst="ellipse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0" name="Google Shape;950;p86"/>
          <p:cNvSpPr/>
          <p:nvPr/>
        </p:nvSpPr>
        <p:spPr>
          <a:xfrm>
            <a:off x="4723222" y="3470838"/>
            <a:ext cx="424200" cy="440400"/>
          </a:xfrm>
          <a:prstGeom prst="ellipse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1" name="Google Shape;951;p86"/>
          <p:cNvSpPr/>
          <p:nvPr/>
        </p:nvSpPr>
        <p:spPr>
          <a:xfrm>
            <a:off x="4705085" y="4061270"/>
            <a:ext cx="424200" cy="440400"/>
          </a:xfrm>
          <a:prstGeom prst="ellipse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52" name="Google Shape;952;p86"/>
          <p:cNvCxnSpPr>
            <a:stCxn id="945" idx="6"/>
            <a:endCxn id="948" idx="2"/>
          </p:cNvCxnSpPr>
          <p:nvPr/>
        </p:nvCxnSpPr>
        <p:spPr>
          <a:xfrm flipH="1" rot="10800000">
            <a:off x="3824825" y="2479473"/>
            <a:ext cx="898500" cy="538800"/>
          </a:xfrm>
          <a:prstGeom prst="straightConnector1">
            <a:avLst/>
          </a:prstGeom>
          <a:noFill/>
          <a:ln cap="flat" cmpd="sng" w="28575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953" name="Google Shape;953;p86"/>
          <p:cNvCxnSpPr>
            <a:stCxn id="945" idx="6"/>
            <a:endCxn id="949" idx="2"/>
          </p:cNvCxnSpPr>
          <p:nvPr/>
        </p:nvCxnSpPr>
        <p:spPr>
          <a:xfrm>
            <a:off x="3824825" y="3018273"/>
            <a:ext cx="898500" cy="6690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954" name="Google Shape;954;p86"/>
          <p:cNvCxnSpPr>
            <a:stCxn id="945" idx="6"/>
            <a:endCxn id="950" idx="2"/>
          </p:cNvCxnSpPr>
          <p:nvPr/>
        </p:nvCxnSpPr>
        <p:spPr>
          <a:xfrm>
            <a:off x="3824825" y="3018273"/>
            <a:ext cx="898500" cy="672900"/>
          </a:xfrm>
          <a:prstGeom prst="straightConnector1">
            <a:avLst/>
          </a:prstGeom>
          <a:noFill/>
          <a:ln cap="flat" cmpd="sng" w="28575">
            <a:solidFill>
              <a:srgbClr val="980000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955" name="Google Shape;955;p86"/>
          <p:cNvCxnSpPr>
            <a:stCxn id="946" idx="6"/>
            <a:endCxn id="951" idx="2"/>
          </p:cNvCxnSpPr>
          <p:nvPr/>
        </p:nvCxnSpPr>
        <p:spPr>
          <a:xfrm>
            <a:off x="3824825" y="3629293"/>
            <a:ext cx="880200" cy="652200"/>
          </a:xfrm>
          <a:prstGeom prst="straightConnector1">
            <a:avLst/>
          </a:prstGeom>
          <a:noFill/>
          <a:ln cap="flat" cmpd="sng" w="28575">
            <a:solidFill>
              <a:srgbClr val="980000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956" name="Google Shape;956;p86"/>
          <p:cNvCxnSpPr>
            <a:stCxn id="947" idx="6"/>
            <a:endCxn id="950" idx="2"/>
          </p:cNvCxnSpPr>
          <p:nvPr/>
        </p:nvCxnSpPr>
        <p:spPr>
          <a:xfrm flipH="1" rot="10800000">
            <a:off x="3824825" y="3691013"/>
            <a:ext cx="898500" cy="549300"/>
          </a:xfrm>
          <a:prstGeom prst="straightConnector1">
            <a:avLst/>
          </a:prstGeom>
          <a:noFill/>
          <a:ln cap="flat" cmpd="sng" w="28575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957" name="Google Shape;957;p86"/>
          <p:cNvCxnSpPr>
            <a:stCxn id="947" idx="6"/>
            <a:endCxn id="951" idx="2"/>
          </p:cNvCxnSpPr>
          <p:nvPr/>
        </p:nvCxnSpPr>
        <p:spPr>
          <a:xfrm>
            <a:off x="3824825" y="4240313"/>
            <a:ext cx="880200" cy="4110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958" name="Google Shape;958;p86"/>
          <p:cNvCxnSpPr>
            <a:stCxn id="946" idx="6"/>
            <a:endCxn id="949" idx="2"/>
          </p:cNvCxnSpPr>
          <p:nvPr/>
        </p:nvCxnSpPr>
        <p:spPr>
          <a:xfrm flipH="1" rot="10800000">
            <a:off x="3824825" y="3085093"/>
            <a:ext cx="898500" cy="544200"/>
          </a:xfrm>
          <a:prstGeom prst="straightConnector1">
            <a:avLst/>
          </a:prstGeom>
          <a:noFill/>
          <a:ln cap="flat" cmpd="sng" w="28575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959" name="Google Shape;959;p86"/>
          <p:cNvCxnSpPr>
            <a:stCxn id="946" idx="6"/>
            <a:endCxn id="950" idx="2"/>
          </p:cNvCxnSpPr>
          <p:nvPr/>
        </p:nvCxnSpPr>
        <p:spPr>
          <a:xfrm>
            <a:off x="3824825" y="3629293"/>
            <a:ext cx="898500" cy="6180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960" name="Google Shape;960;p86"/>
          <p:cNvSpPr/>
          <p:nvPr/>
        </p:nvSpPr>
        <p:spPr>
          <a:xfrm>
            <a:off x="4723222" y="4651702"/>
            <a:ext cx="424200" cy="440400"/>
          </a:xfrm>
          <a:prstGeom prst="ellipse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61" name="Google Shape;961;p86"/>
          <p:cNvCxnSpPr>
            <a:stCxn id="947" idx="6"/>
            <a:endCxn id="960" idx="2"/>
          </p:cNvCxnSpPr>
          <p:nvPr/>
        </p:nvCxnSpPr>
        <p:spPr>
          <a:xfrm>
            <a:off x="3824825" y="4240313"/>
            <a:ext cx="898500" cy="631500"/>
          </a:xfrm>
          <a:prstGeom prst="straightConnector1">
            <a:avLst/>
          </a:prstGeom>
          <a:noFill/>
          <a:ln cap="flat" cmpd="sng" w="28575">
            <a:solidFill>
              <a:srgbClr val="980000"/>
            </a:solidFill>
            <a:prstDash val="dash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5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p8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Deep Learning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67" name="Google Shape;967;p87"/>
          <p:cNvSpPr txBox="1"/>
          <p:nvPr>
            <p:ph idx="1" type="body"/>
          </p:nvPr>
        </p:nvSpPr>
        <p:spPr>
          <a:xfrm>
            <a:off x="311700" y="967700"/>
            <a:ext cx="8520600" cy="61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Montserrat"/>
              <a:buChar char="●"/>
            </a:pP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So why bother with a CNN instead of a DNN?</a:t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968" name="Google Shape;968;p8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969" name="Google Shape;969;p8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970" name="Google Shape;970;p87"/>
          <p:cNvSpPr/>
          <p:nvPr/>
        </p:nvSpPr>
        <p:spPr>
          <a:xfrm>
            <a:off x="3400625" y="2798073"/>
            <a:ext cx="424200" cy="440400"/>
          </a:xfrm>
          <a:prstGeom prst="ellipse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1" name="Google Shape;971;p87"/>
          <p:cNvSpPr/>
          <p:nvPr/>
        </p:nvSpPr>
        <p:spPr>
          <a:xfrm>
            <a:off x="3400625" y="3409093"/>
            <a:ext cx="424200" cy="440400"/>
          </a:xfrm>
          <a:prstGeom prst="ellipse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2" name="Google Shape;972;p87"/>
          <p:cNvSpPr/>
          <p:nvPr/>
        </p:nvSpPr>
        <p:spPr>
          <a:xfrm>
            <a:off x="3400625" y="4020113"/>
            <a:ext cx="424200" cy="440400"/>
          </a:xfrm>
          <a:prstGeom prst="ellipse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3" name="Google Shape;973;p87"/>
          <p:cNvSpPr/>
          <p:nvPr/>
        </p:nvSpPr>
        <p:spPr>
          <a:xfrm>
            <a:off x="4723222" y="2259174"/>
            <a:ext cx="424200" cy="440400"/>
          </a:xfrm>
          <a:prstGeom prst="ellipse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4" name="Google Shape;974;p87"/>
          <p:cNvSpPr/>
          <p:nvPr/>
        </p:nvSpPr>
        <p:spPr>
          <a:xfrm>
            <a:off x="4723222" y="2865006"/>
            <a:ext cx="424200" cy="440400"/>
          </a:xfrm>
          <a:prstGeom prst="ellipse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5" name="Google Shape;975;p87"/>
          <p:cNvSpPr/>
          <p:nvPr/>
        </p:nvSpPr>
        <p:spPr>
          <a:xfrm>
            <a:off x="4723222" y="3470838"/>
            <a:ext cx="424200" cy="440400"/>
          </a:xfrm>
          <a:prstGeom prst="ellipse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6" name="Google Shape;976;p87"/>
          <p:cNvSpPr/>
          <p:nvPr/>
        </p:nvSpPr>
        <p:spPr>
          <a:xfrm>
            <a:off x="4705085" y="4061270"/>
            <a:ext cx="424200" cy="440400"/>
          </a:xfrm>
          <a:prstGeom prst="ellipse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77" name="Google Shape;977;p87"/>
          <p:cNvCxnSpPr>
            <a:stCxn id="970" idx="6"/>
            <a:endCxn id="973" idx="2"/>
          </p:cNvCxnSpPr>
          <p:nvPr/>
        </p:nvCxnSpPr>
        <p:spPr>
          <a:xfrm flipH="1" rot="10800000">
            <a:off x="3824825" y="2479473"/>
            <a:ext cx="898500" cy="538800"/>
          </a:xfrm>
          <a:prstGeom prst="straightConnector1">
            <a:avLst/>
          </a:prstGeom>
          <a:noFill/>
          <a:ln cap="flat" cmpd="sng" w="28575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978" name="Google Shape;978;p87"/>
          <p:cNvCxnSpPr>
            <a:stCxn id="970" idx="6"/>
            <a:endCxn id="974" idx="2"/>
          </p:cNvCxnSpPr>
          <p:nvPr/>
        </p:nvCxnSpPr>
        <p:spPr>
          <a:xfrm>
            <a:off x="3824825" y="3018273"/>
            <a:ext cx="898500" cy="6690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979" name="Google Shape;979;p87"/>
          <p:cNvCxnSpPr>
            <a:stCxn id="970" idx="6"/>
            <a:endCxn id="975" idx="2"/>
          </p:cNvCxnSpPr>
          <p:nvPr/>
        </p:nvCxnSpPr>
        <p:spPr>
          <a:xfrm>
            <a:off x="3824825" y="3018273"/>
            <a:ext cx="898500" cy="672900"/>
          </a:xfrm>
          <a:prstGeom prst="straightConnector1">
            <a:avLst/>
          </a:prstGeom>
          <a:noFill/>
          <a:ln cap="flat" cmpd="sng" w="28575">
            <a:solidFill>
              <a:srgbClr val="980000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980" name="Google Shape;980;p87"/>
          <p:cNvCxnSpPr>
            <a:stCxn id="971" idx="6"/>
            <a:endCxn id="976" idx="2"/>
          </p:cNvCxnSpPr>
          <p:nvPr/>
        </p:nvCxnSpPr>
        <p:spPr>
          <a:xfrm>
            <a:off x="3824825" y="3629293"/>
            <a:ext cx="880200" cy="652200"/>
          </a:xfrm>
          <a:prstGeom prst="straightConnector1">
            <a:avLst/>
          </a:prstGeom>
          <a:noFill/>
          <a:ln cap="flat" cmpd="sng" w="28575">
            <a:solidFill>
              <a:srgbClr val="980000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981" name="Google Shape;981;p87"/>
          <p:cNvCxnSpPr>
            <a:stCxn id="972" idx="6"/>
            <a:endCxn id="975" idx="2"/>
          </p:cNvCxnSpPr>
          <p:nvPr/>
        </p:nvCxnSpPr>
        <p:spPr>
          <a:xfrm flipH="1" rot="10800000">
            <a:off x="3824825" y="3691013"/>
            <a:ext cx="898500" cy="549300"/>
          </a:xfrm>
          <a:prstGeom prst="straightConnector1">
            <a:avLst/>
          </a:prstGeom>
          <a:noFill/>
          <a:ln cap="flat" cmpd="sng" w="28575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982" name="Google Shape;982;p87"/>
          <p:cNvCxnSpPr>
            <a:stCxn id="972" idx="6"/>
            <a:endCxn id="976" idx="2"/>
          </p:cNvCxnSpPr>
          <p:nvPr/>
        </p:nvCxnSpPr>
        <p:spPr>
          <a:xfrm>
            <a:off x="3824825" y="4240313"/>
            <a:ext cx="880200" cy="4110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983" name="Google Shape;983;p87"/>
          <p:cNvCxnSpPr>
            <a:stCxn id="971" idx="6"/>
            <a:endCxn id="974" idx="2"/>
          </p:cNvCxnSpPr>
          <p:nvPr/>
        </p:nvCxnSpPr>
        <p:spPr>
          <a:xfrm flipH="1" rot="10800000">
            <a:off x="3824825" y="3085093"/>
            <a:ext cx="898500" cy="544200"/>
          </a:xfrm>
          <a:prstGeom prst="straightConnector1">
            <a:avLst/>
          </a:prstGeom>
          <a:noFill/>
          <a:ln cap="flat" cmpd="sng" w="28575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984" name="Google Shape;984;p87"/>
          <p:cNvCxnSpPr>
            <a:stCxn id="971" idx="6"/>
            <a:endCxn id="975" idx="2"/>
          </p:cNvCxnSpPr>
          <p:nvPr/>
        </p:nvCxnSpPr>
        <p:spPr>
          <a:xfrm>
            <a:off x="3824825" y="3629293"/>
            <a:ext cx="898500" cy="6180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985" name="Google Shape;985;p87"/>
          <p:cNvSpPr/>
          <p:nvPr/>
        </p:nvSpPr>
        <p:spPr>
          <a:xfrm>
            <a:off x="4723222" y="4651702"/>
            <a:ext cx="424200" cy="440400"/>
          </a:xfrm>
          <a:prstGeom prst="ellipse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86" name="Google Shape;986;p87"/>
          <p:cNvCxnSpPr>
            <a:stCxn id="972" idx="6"/>
            <a:endCxn id="985" idx="2"/>
          </p:cNvCxnSpPr>
          <p:nvPr/>
        </p:nvCxnSpPr>
        <p:spPr>
          <a:xfrm>
            <a:off x="3824825" y="4240313"/>
            <a:ext cx="898500" cy="631500"/>
          </a:xfrm>
          <a:prstGeom prst="straightConnector1">
            <a:avLst/>
          </a:prstGeom>
          <a:noFill/>
          <a:ln cap="flat" cmpd="sng" w="28575">
            <a:solidFill>
              <a:srgbClr val="980000"/>
            </a:solidFill>
            <a:prstDash val="dash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0" name="Shape 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Google Shape;991;p8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Deep Learning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92" name="Google Shape;992;p88"/>
          <p:cNvSpPr txBox="1"/>
          <p:nvPr>
            <p:ph idx="1" type="body"/>
          </p:nvPr>
        </p:nvSpPr>
        <p:spPr>
          <a:xfrm>
            <a:off x="311700" y="967700"/>
            <a:ext cx="8520600" cy="61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Montserrat"/>
              <a:buChar char="●"/>
            </a:pP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 MNIST dataset was 28 by 28 pixels (784 total)</a:t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9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Montserrat"/>
              <a:buChar char="●"/>
            </a:pP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But most images are at least 256 by 256 or greater, (&lt;56k total)!</a:t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9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Montserrat"/>
              <a:buChar char="●"/>
            </a:pP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This leads to too many parameters, unscalable to new images.</a:t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993" name="Google Shape;993;p8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994" name="Google Shape;994;p8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8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p8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Deep Learning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00" name="Google Shape;1000;p89"/>
          <p:cNvSpPr txBox="1"/>
          <p:nvPr>
            <p:ph idx="1" type="body"/>
          </p:nvPr>
        </p:nvSpPr>
        <p:spPr>
          <a:xfrm>
            <a:off x="311700" y="967700"/>
            <a:ext cx="8520600" cy="61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Montserrat"/>
              <a:buChar char="●"/>
            </a:pP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Convolutions also have a major advantage for image processing, where pixels nearby to each other are much more correlated to each other for image detection. </a:t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001" name="Google Shape;1001;p8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002" name="Google Shape;1002;p8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003" name="Google Shape;1003;p89"/>
          <p:cNvSpPr/>
          <p:nvPr/>
        </p:nvSpPr>
        <p:spPr>
          <a:xfrm>
            <a:off x="3731175" y="3327875"/>
            <a:ext cx="1422300" cy="1422300"/>
          </a:xfrm>
          <a:prstGeom prst="smileyFace">
            <a:avLst>
              <a:gd fmla="val 4653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4" name="Google Shape;1004;p89"/>
          <p:cNvSpPr/>
          <p:nvPr/>
        </p:nvSpPr>
        <p:spPr>
          <a:xfrm>
            <a:off x="3986600" y="3623375"/>
            <a:ext cx="230400" cy="175200"/>
          </a:xfrm>
          <a:prstGeom prst="rect">
            <a:avLst/>
          </a:prstGeom>
          <a:noFill/>
          <a:ln cap="flat" cmpd="sng" w="19050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5" name="Google Shape;1005;p89"/>
          <p:cNvSpPr/>
          <p:nvPr/>
        </p:nvSpPr>
        <p:spPr>
          <a:xfrm>
            <a:off x="3963725" y="3823625"/>
            <a:ext cx="230400" cy="175200"/>
          </a:xfrm>
          <a:prstGeom prst="rect">
            <a:avLst/>
          </a:prstGeom>
          <a:noFill/>
          <a:ln cap="flat" cmpd="sng" w="19050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9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Google Shape;1010;p9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Deep Learning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11" name="Google Shape;1011;p90"/>
          <p:cNvSpPr txBox="1"/>
          <p:nvPr>
            <p:ph idx="1" type="body"/>
          </p:nvPr>
        </p:nvSpPr>
        <p:spPr>
          <a:xfrm>
            <a:off x="311700" y="967700"/>
            <a:ext cx="8520600" cy="61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Montserrat"/>
              <a:buChar char="●"/>
            </a:pP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Each CNN layer looks at an increasingly larger part of the image.</a:t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9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Montserrat"/>
              <a:buChar char="●"/>
            </a:pP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Having units only connected to nearby units also aids in </a:t>
            </a:r>
            <a:r>
              <a:rPr i="1"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invariance</a:t>
            </a: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9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Montserrat"/>
              <a:buChar char="●"/>
            </a:pP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CNN also helps with regularization, limiting the search of weights to the size of the convolution.</a:t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012" name="Google Shape;1012;p9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013" name="Google Shape;1013;p9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9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Deep Learning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19" name="Google Shape;1019;p91"/>
          <p:cNvSpPr txBox="1"/>
          <p:nvPr>
            <p:ph idx="1" type="body"/>
          </p:nvPr>
        </p:nvSpPr>
        <p:spPr>
          <a:xfrm>
            <a:off x="311700" y="967700"/>
            <a:ext cx="8520600" cy="61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Montserrat"/>
              <a:buChar char="●"/>
            </a:pP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Let’s explore how the convolutional neural network relates to image recognition!</a:t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9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Montserrat"/>
              <a:buChar char="●"/>
            </a:pP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start with the input layer, the image itself.</a:t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020" name="Google Shape;1020;p9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021" name="Google Shape;1021;p9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022" name="Google Shape;1022;p91"/>
          <p:cNvSpPr/>
          <p:nvPr/>
        </p:nvSpPr>
        <p:spPr>
          <a:xfrm>
            <a:off x="2692675" y="3730275"/>
            <a:ext cx="3489525" cy="1413225"/>
          </a:xfrm>
          <a:prstGeom prst="flowChartDecision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3" name="Google Shape;1023;p91"/>
          <p:cNvSpPr/>
          <p:nvPr/>
        </p:nvSpPr>
        <p:spPr>
          <a:xfrm>
            <a:off x="3787810" y="4071887"/>
            <a:ext cx="1299300" cy="582600"/>
          </a:xfrm>
          <a:prstGeom prst="smileyFace">
            <a:avLst>
              <a:gd fmla="val 4653" name="adj"/>
            </a:avLst>
          </a:prstGeom>
          <a:solidFill>
            <a:srgbClr val="BF9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Deep Learning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1" name="Google Shape;111;p20"/>
          <p:cNvSpPr txBox="1"/>
          <p:nvPr>
            <p:ph idx="1" type="body"/>
          </p:nvPr>
        </p:nvSpPr>
        <p:spPr>
          <a:xfrm>
            <a:off x="311700" y="1152475"/>
            <a:ext cx="8748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Montserrat"/>
              <a:buChar char="●"/>
            </a:pP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Connecting Neurons to create a network</a:t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12" name="Google Shape;112;p2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13" name="Google Shape;113;p2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0"/>
          <p:cNvSpPr/>
          <p:nvPr/>
        </p:nvSpPr>
        <p:spPr>
          <a:xfrm>
            <a:off x="2183600" y="2115875"/>
            <a:ext cx="596100" cy="596100"/>
          </a:xfrm>
          <a:prstGeom prst="ellipse">
            <a:avLst/>
          </a:prstGeom>
          <a:solidFill>
            <a:srgbClr val="D9D2E9"/>
          </a:solidFill>
          <a:ln cap="flat" cmpd="sng" w="28575">
            <a:solidFill>
              <a:srgbClr val="351C7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20"/>
          <p:cNvSpPr/>
          <p:nvPr/>
        </p:nvSpPr>
        <p:spPr>
          <a:xfrm>
            <a:off x="2183600" y="2884300"/>
            <a:ext cx="596100" cy="596100"/>
          </a:xfrm>
          <a:prstGeom prst="ellipse">
            <a:avLst/>
          </a:prstGeom>
          <a:solidFill>
            <a:srgbClr val="D9D2E9"/>
          </a:solidFill>
          <a:ln cap="flat" cmpd="sng" w="28575">
            <a:solidFill>
              <a:srgbClr val="351C7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20"/>
          <p:cNvSpPr/>
          <p:nvPr/>
        </p:nvSpPr>
        <p:spPr>
          <a:xfrm>
            <a:off x="2183600" y="3702800"/>
            <a:ext cx="596100" cy="596100"/>
          </a:xfrm>
          <a:prstGeom prst="ellipse">
            <a:avLst/>
          </a:prstGeom>
          <a:solidFill>
            <a:srgbClr val="D9D2E9"/>
          </a:solidFill>
          <a:ln cap="flat" cmpd="sng" w="28575">
            <a:solidFill>
              <a:srgbClr val="351C7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20"/>
          <p:cNvSpPr/>
          <p:nvPr/>
        </p:nvSpPr>
        <p:spPr>
          <a:xfrm>
            <a:off x="3432825" y="2515150"/>
            <a:ext cx="596100" cy="596100"/>
          </a:xfrm>
          <a:prstGeom prst="ellipse">
            <a:avLst/>
          </a:prstGeom>
          <a:solidFill>
            <a:srgbClr val="CFE2F3"/>
          </a:solidFill>
          <a:ln cap="flat" cmpd="sng" w="2857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20"/>
          <p:cNvSpPr/>
          <p:nvPr/>
        </p:nvSpPr>
        <p:spPr>
          <a:xfrm>
            <a:off x="3432825" y="3251100"/>
            <a:ext cx="596100" cy="596100"/>
          </a:xfrm>
          <a:prstGeom prst="ellipse">
            <a:avLst/>
          </a:prstGeom>
          <a:solidFill>
            <a:srgbClr val="CFE2F3"/>
          </a:solidFill>
          <a:ln cap="flat" cmpd="sng" w="2857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20"/>
          <p:cNvSpPr/>
          <p:nvPr/>
        </p:nvSpPr>
        <p:spPr>
          <a:xfrm>
            <a:off x="4546800" y="1971900"/>
            <a:ext cx="596100" cy="596100"/>
          </a:xfrm>
          <a:prstGeom prst="ellipse">
            <a:avLst/>
          </a:prstGeom>
          <a:solidFill>
            <a:srgbClr val="D9EAD3"/>
          </a:solidFill>
          <a:ln cap="flat" cmpd="sng" w="2857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20"/>
          <p:cNvSpPr/>
          <p:nvPr/>
        </p:nvSpPr>
        <p:spPr>
          <a:xfrm>
            <a:off x="4546800" y="2935575"/>
            <a:ext cx="596100" cy="596100"/>
          </a:xfrm>
          <a:prstGeom prst="ellipse">
            <a:avLst/>
          </a:prstGeom>
          <a:solidFill>
            <a:srgbClr val="D9EAD3"/>
          </a:solidFill>
          <a:ln cap="flat" cmpd="sng" w="2857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20"/>
          <p:cNvSpPr/>
          <p:nvPr/>
        </p:nvSpPr>
        <p:spPr>
          <a:xfrm>
            <a:off x="4546800" y="3959350"/>
            <a:ext cx="596100" cy="596100"/>
          </a:xfrm>
          <a:prstGeom prst="ellipse">
            <a:avLst/>
          </a:prstGeom>
          <a:solidFill>
            <a:srgbClr val="D9EAD3"/>
          </a:solidFill>
          <a:ln cap="flat" cmpd="sng" w="2857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20"/>
          <p:cNvSpPr/>
          <p:nvPr/>
        </p:nvSpPr>
        <p:spPr>
          <a:xfrm>
            <a:off x="5866850" y="2935575"/>
            <a:ext cx="596100" cy="596100"/>
          </a:xfrm>
          <a:prstGeom prst="ellipse">
            <a:avLst/>
          </a:prstGeom>
          <a:solidFill>
            <a:srgbClr val="F4CCCC"/>
          </a:solidFill>
          <a:ln cap="flat" cmpd="sng" w="28575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3" name="Google Shape;123;p20"/>
          <p:cNvCxnSpPr>
            <a:stCxn id="114" idx="6"/>
            <a:endCxn id="117" idx="2"/>
          </p:cNvCxnSpPr>
          <p:nvPr/>
        </p:nvCxnSpPr>
        <p:spPr>
          <a:xfrm>
            <a:off x="2779700" y="2413925"/>
            <a:ext cx="653100" cy="399300"/>
          </a:xfrm>
          <a:prstGeom prst="straightConnector1">
            <a:avLst/>
          </a:prstGeom>
          <a:noFill/>
          <a:ln cap="flat" cmpd="sng" w="2857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4" name="Google Shape;124;p20"/>
          <p:cNvCxnSpPr>
            <a:endCxn id="118" idx="2"/>
          </p:cNvCxnSpPr>
          <p:nvPr/>
        </p:nvCxnSpPr>
        <p:spPr>
          <a:xfrm>
            <a:off x="2779725" y="2436150"/>
            <a:ext cx="653100" cy="1113000"/>
          </a:xfrm>
          <a:prstGeom prst="straightConnector1">
            <a:avLst/>
          </a:prstGeom>
          <a:noFill/>
          <a:ln cap="flat" cmpd="sng" w="2857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5" name="Google Shape;125;p20"/>
          <p:cNvCxnSpPr>
            <a:stCxn id="117" idx="6"/>
            <a:endCxn id="120" idx="2"/>
          </p:cNvCxnSpPr>
          <p:nvPr/>
        </p:nvCxnSpPr>
        <p:spPr>
          <a:xfrm>
            <a:off x="4028925" y="2813200"/>
            <a:ext cx="517800" cy="420300"/>
          </a:xfrm>
          <a:prstGeom prst="straightConnector1">
            <a:avLst/>
          </a:prstGeom>
          <a:noFill/>
          <a:ln cap="flat" cmpd="sng" w="2857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6" name="Google Shape;126;p20"/>
          <p:cNvCxnSpPr>
            <a:stCxn id="117" idx="6"/>
            <a:endCxn id="119" idx="2"/>
          </p:cNvCxnSpPr>
          <p:nvPr/>
        </p:nvCxnSpPr>
        <p:spPr>
          <a:xfrm flipH="1" rot="10800000">
            <a:off x="4028925" y="2269900"/>
            <a:ext cx="517800" cy="543300"/>
          </a:xfrm>
          <a:prstGeom prst="straightConnector1">
            <a:avLst/>
          </a:prstGeom>
          <a:noFill/>
          <a:ln cap="flat" cmpd="sng" w="2857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7" name="Google Shape;127;p20"/>
          <p:cNvCxnSpPr>
            <a:stCxn id="117" idx="6"/>
            <a:endCxn id="121" idx="1"/>
          </p:cNvCxnSpPr>
          <p:nvPr/>
        </p:nvCxnSpPr>
        <p:spPr>
          <a:xfrm>
            <a:off x="4028925" y="2813200"/>
            <a:ext cx="605100" cy="1233300"/>
          </a:xfrm>
          <a:prstGeom prst="straightConnector1">
            <a:avLst/>
          </a:prstGeom>
          <a:noFill/>
          <a:ln cap="flat" cmpd="sng" w="2857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8" name="Google Shape;128;p20"/>
          <p:cNvCxnSpPr>
            <a:endCxn id="122" idx="2"/>
          </p:cNvCxnSpPr>
          <p:nvPr/>
        </p:nvCxnSpPr>
        <p:spPr>
          <a:xfrm>
            <a:off x="5142950" y="2270025"/>
            <a:ext cx="723900" cy="963600"/>
          </a:xfrm>
          <a:prstGeom prst="straightConnector1">
            <a:avLst/>
          </a:prstGeom>
          <a:noFill/>
          <a:ln cap="flat" cmpd="sng" w="2857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9" name="Google Shape;129;p20"/>
          <p:cNvCxnSpPr>
            <a:endCxn id="122" idx="2"/>
          </p:cNvCxnSpPr>
          <p:nvPr/>
        </p:nvCxnSpPr>
        <p:spPr>
          <a:xfrm>
            <a:off x="5142950" y="3230325"/>
            <a:ext cx="723900" cy="3300"/>
          </a:xfrm>
          <a:prstGeom prst="straightConnector1">
            <a:avLst/>
          </a:prstGeom>
          <a:noFill/>
          <a:ln cap="flat" cmpd="sng" w="2857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0" name="Google Shape;130;p20"/>
          <p:cNvCxnSpPr>
            <a:endCxn id="122" idx="2"/>
          </p:cNvCxnSpPr>
          <p:nvPr/>
        </p:nvCxnSpPr>
        <p:spPr>
          <a:xfrm flipH="1" rot="10800000">
            <a:off x="5178350" y="3233625"/>
            <a:ext cx="688500" cy="1023900"/>
          </a:xfrm>
          <a:prstGeom prst="straightConnector1">
            <a:avLst/>
          </a:prstGeom>
          <a:noFill/>
          <a:ln cap="flat" cmpd="sng" w="2857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1" name="Google Shape;131;p20"/>
          <p:cNvCxnSpPr>
            <a:stCxn id="118" idx="6"/>
            <a:endCxn id="119" idx="2"/>
          </p:cNvCxnSpPr>
          <p:nvPr/>
        </p:nvCxnSpPr>
        <p:spPr>
          <a:xfrm flipH="1" rot="10800000">
            <a:off x="4028925" y="2269950"/>
            <a:ext cx="517800" cy="1279200"/>
          </a:xfrm>
          <a:prstGeom prst="straightConnector1">
            <a:avLst/>
          </a:prstGeom>
          <a:noFill/>
          <a:ln cap="flat" cmpd="sng" w="2857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2" name="Google Shape;132;p20"/>
          <p:cNvCxnSpPr>
            <a:stCxn id="118" idx="6"/>
            <a:endCxn id="121" idx="2"/>
          </p:cNvCxnSpPr>
          <p:nvPr/>
        </p:nvCxnSpPr>
        <p:spPr>
          <a:xfrm>
            <a:off x="4028925" y="3549150"/>
            <a:ext cx="517800" cy="708300"/>
          </a:xfrm>
          <a:prstGeom prst="straightConnector1">
            <a:avLst/>
          </a:prstGeom>
          <a:noFill/>
          <a:ln cap="flat" cmpd="sng" w="2857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3" name="Google Shape;133;p20"/>
          <p:cNvCxnSpPr>
            <a:endCxn id="120" idx="2"/>
          </p:cNvCxnSpPr>
          <p:nvPr/>
        </p:nvCxnSpPr>
        <p:spPr>
          <a:xfrm flipH="1" rot="10800000">
            <a:off x="4029000" y="3233625"/>
            <a:ext cx="517800" cy="334800"/>
          </a:xfrm>
          <a:prstGeom prst="straightConnector1">
            <a:avLst/>
          </a:prstGeom>
          <a:noFill/>
          <a:ln cap="flat" cmpd="sng" w="2857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4" name="Google Shape;134;p20"/>
          <p:cNvCxnSpPr>
            <a:endCxn id="117" idx="2"/>
          </p:cNvCxnSpPr>
          <p:nvPr/>
        </p:nvCxnSpPr>
        <p:spPr>
          <a:xfrm flipH="1" rot="10800000">
            <a:off x="2779725" y="2813200"/>
            <a:ext cx="653100" cy="387300"/>
          </a:xfrm>
          <a:prstGeom prst="straightConnector1">
            <a:avLst/>
          </a:prstGeom>
          <a:noFill/>
          <a:ln cap="flat" cmpd="sng" w="2857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5" name="Google Shape;135;p20"/>
          <p:cNvCxnSpPr>
            <a:endCxn id="118" idx="2"/>
          </p:cNvCxnSpPr>
          <p:nvPr/>
        </p:nvCxnSpPr>
        <p:spPr>
          <a:xfrm>
            <a:off x="2779725" y="3200550"/>
            <a:ext cx="653100" cy="348600"/>
          </a:xfrm>
          <a:prstGeom prst="straightConnector1">
            <a:avLst/>
          </a:prstGeom>
          <a:noFill/>
          <a:ln cap="flat" cmpd="sng" w="2857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6" name="Google Shape;136;p20"/>
          <p:cNvCxnSpPr>
            <a:endCxn id="117" idx="2"/>
          </p:cNvCxnSpPr>
          <p:nvPr/>
        </p:nvCxnSpPr>
        <p:spPr>
          <a:xfrm flipH="1" rot="10800000">
            <a:off x="2805525" y="2813200"/>
            <a:ext cx="627300" cy="1173900"/>
          </a:xfrm>
          <a:prstGeom prst="straightConnector1">
            <a:avLst/>
          </a:prstGeom>
          <a:noFill/>
          <a:ln cap="flat" cmpd="sng" w="2857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7" name="Google Shape;137;p20"/>
          <p:cNvCxnSpPr>
            <a:endCxn id="118" idx="2"/>
          </p:cNvCxnSpPr>
          <p:nvPr/>
        </p:nvCxnSpPr>
        <p:spPr>
          <a:xfrm flipH="1" rot="10800000">
            <a:off x="2805525" y="3549150"/>
            <a:ext cx="627300" cy="438000"/>
          </a:xfrm>
          <a:prstGeom prst="straightConnector1">
            <a:avLst/>
          </a:prstGeom>
          <a:noFill/>
          <a:ln cap="flat" cmpd="sng" w="2857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7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Google Shape;1028;p9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Deep Learning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29" name="Google Shape;1029;p92"/>
          <p:cNvSpPr txBox="1"/>
          <p:nvPr>
            <p:ph idx="1" type="body"/>
          </p:nvPr>
        </p:nvSpPr>
        <p:spPr>
          <a:xfrm>
            <a:off x="311700" y="967700"/>
            <a:ext cx="8520600" cy="61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Montserrat"/>
              <a:buChar char="●"/>
            </a:pP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Convolutional layers are only connected to pixels in their respective fields.</a:t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030" name="Google Shape;1030;p9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031" name="Google Shape;1031;p9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032" name="Google Shape;1032;p92"/>
          <p:cNvSpPr/>
          <p:nvPr/>
        </p:nvSpPr>
        <p:spPr>
          <a:xfrm>
            <a:off x="2692675" y="3730275"/>
            <a:ext cx="3489525" cy="1413225"/>
          </a:xfrm>
          <a:prstGeom prst="flowChartDecision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3" name="Google Shape;1033;p92"/>
          <p:cNvSpPr/>
          <p:nvPr/>
        </p:nvSpPr>
        <p:spPr>
          <a:xfrm>
            <a:off x="3787810" y="4071887"/>
            <a:ext cx="1299300" cy="582600"/>
          </a:xfrm>
          <a:prstGeom prst="smileyFace">
            <a:avLst>
              <a:gd fmla="val 4653" name="adj"/>
            </a:avLst>
          </a:prstGeom>
          <a:solidFill>
            <a:srgbClr val="BF9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4" name="Google Shape;1034;p92"/>
          <p:cNvSpPr/>
          <p:nvPr/>
        </p:nvSpPr>
        <p:spPr>
          <a:xfrm>
            <a:off x="3202825" y="4169765"/>
            <a:ext cx="1299300" cy="420159"/>
          </a:xfrm>
          <a:prstGeom prst="flowChartDecision">
            <a:avLst/>
          </a:prstGeom>
          <a:noFill/>
          <a:ln cap="flat" cmpd="sng" w="28575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35" name="Google Shape;1035;p92"/>
          <p:cNvCxnSpPr>
            <a:stCxn id="1034" idx="1"/>
            <a:endCxn id="1036" idx="1"/>
          </p:cNvCxnSpPr>
          <p:nvPr/>
        </p:nvCxnSpPr>
        <p:spPr>
          <a:xfrm flipH="1" rot="10800000">
            <a:off x="3202825" y="3737545"/>
            <a:ext cx="456300" cy="642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037" name="Google Shape;1037;p92"/>
          <p:cNvCxnSpPr/>
          <p:nvPr/>
        </p:nvCxnSpPr>
        <p:spPr>
          <a:xfrm rot="10800000">
            <a:off x="3768000" y="3730270"/>
            <a:ext cx="81600" cy="439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038" name="Google Shape;1038;p92"/>
          <p:cNvCxnSpPr>
            <a:endCxn id="1034" idx="2"/>
          </p:cNvCxnSpPr>
          <p:nvPr/>
        </p:nvCxnSpPr>
        <p:spPr>
          <a:xfrm>
            <a:off x="3735475" y="3747824"/>
            <a:ext cx="117000" cy="8421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039" name="Google Shape;1039;p92"/>
          <p:cNvCxnSpPr>
            <a:endCxn id="1036" idx="6"/>
          </p:cNvCxnSpPr>
          <p:nvPr/>
        </p:nvCxnSpPr>
        <p:spPr>
          <a:xfrm rot="10800000">
            <a:off x="3812125" y="3755350"/>
            <a:ext cx="634200" cy="6246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1036" name="Google Shape;1036;p92"/>
          <p:cNvSpPr/>
          <p:nvPr/>
        </p:nvSpPr>
        <p:spPr>
          <a:xfrm>
            <a:off x="3633025" y="3730300"/>
            <a:ext cx="179100" cy="501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0" name="Google Shape;1040;p92"/>
          <p:cNvSpPr/>
          <p:nvPr/>
        </p:nvSpPr>
        <p:spPr>
          <a:xfrm>
            <a:off x="3964513" y="4143690"/>
            <a:ext cx="1299300" cy="420159"/>
          </a:xfrm>
          <a:prstGeom prst="flowChartDecision">
            <a:avLst/>
          </a:prstGeom>
          <a:noFill/>
          <a:ln cap="flat" cmpd="sng" w="28575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41" name="Google Shape;1041;p92"/>
          <p:cNvCxnSpPr>
            <a:stCxn id="1040" idx="1"/>
            <a:endCxn id="1042" idx="1"/>
          </p:cNvCxnSpPr>
          <p:nvPr/>
        </p:nvCxnSpPr>
        <p:spPr>
          <a:xfrm flipH="1" rot="10800000">
            <a:off x="3964513" y="3711470"/>
            <a:ext cx="456300" cy="642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043" name="Google Shape;1043;p92"/>
          <p:cNvCxnSpPr/>
          <p:nvPr/>
        </p:nvCxnSpPr>
        <p:spPr>
          <a:xfrm rot="10800000">
            <a:off x="4529688" y="3704195"/>
            <a:ext cx="81600" cy="439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044" name="Google Shape;1044;p92"/>
          <p:cNvCxnSpPr>
            <a:endCxn id="1040" idx="2"/>
          </p:cNvCxnSpPr>
          <p:nvPr/>
        </p:nvCxnSpPr>
        <p:spPr>
          <a:xfrm>
            <a:off x="4497163" y="3721749"/>
            <a:ext cx="117000" cy="8421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045" name="Google Shape;1045;p92"/>
          <p:cNvCxnSpPr>
            <a:endCxn id="1042" idx="6"/>
          </p:cNvCxnSpPr>
          <p:nvPr/>
        </p:nvCxnSpPr>
        <p:spPr>
          <a:xfrm rot="10800000">
            <a:off x="4573813" y="3729275"/>
            <a:ext cx="634200" cy="6246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1042" name="Google Shape;1042;p92"/>
          <p:cNvSpPr/>
          <p:nvPr/>
        </p:nvSpPr>
        <p:spPr>
          <a:xfrm>
            <a:off x="4394713" y="3704225"/>
            <a:ext cx="179100" cy="501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6" name="Google Shape;1046;p92"/>
          <p:cNvSpPr/>
          <p:nvPr/>
        </p:nvSpPr>
        <p:spPr>
          <a:xfrm>
            <a:off x="2555450" y="3150613"/>
            <a:ext cx="3489525" cy="1413225"/>
          </a:xfrm>
          <a:prstGeom prst="flowChartDecision">
            <a:avLst/>
          </a:prstGeom>
          <a:solidFill>
            <a:srgbClr val="3F3F3F">
              <a:alpha val="2845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7" name="Google Shape;1047;p92"/>
          <p:cNvSpPr txBox="1"/>
          <p:nvPr/>
        </p:nvSpPr>
        <p:spPr>
          <a:xfrm>
            <a:off x="6182200" y="4272000"/>
            <a:ext cx="2342100" cy="4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Input Layer</a:t>
            </a:r>
            <a:endParaRPr/>
          </a:p>
        </p:txBody>
      </p:sp>
      <p:sp>
        <p:nvSpPr>
          <p:cNvPr id="1048" name="Google Shape;1048;p92"/>
          <p:cNvSpPr txBox="1"/>
          <p:nvPr/>
        </p:nvSpPr>
        <p:spPr>
          <a:xfrm>
            <a:off x="6089900" y="3700425"/>
            <a:ext cx="2342100" cy="4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Convolutional </a:t>
            </a:r>
            <a:r>
              <a:rPr lang="en"/>
              <a:t>Layer 1</a:t>
            </a:r>
            <a:endParaRPr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2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Google Shape;1053;p9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Deep Learning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54" name="Google Shape;1054;p93"/>
          <p:cNvSpPr txBox="1"/>
          <p:nvPr>
            <p:ph idx="1" type="body"/>
          </p:nvPr>
        </p:nvSpPr>
        <p:spPr>
          <a:xfrm>
            <a:off x="311700" y="967700"/>
            <a:ext cx="8520600" cy="61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Montserrat"/>
              <a:buChar char="●"/>
            </a:pP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Convolutional layers are only connected to pixels in their respective fields.</a:t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055" name="Google Shape;1055;p9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056" name="Google Shape;1056;p9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057" name="Google Shape;1057;p93"/>
          <p:cNvSpPr/>
          <p:nvPr/>
        </p:nvSpPr>
        <p:spPr>
          <a:xfrm>
            <a:off x="2692675" y="3730275"/>
            <a:ext cx="3489525" cy="1413225"/>
          </a:xfrm>
          <a:prstGeom prst="flowChartDecision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8" name="Google Shape;1058;p93"/>
          <p:cNvSpPr/>
          <p:nvPr/>
        </p:nvSpPr>
        <p:spPr>
          <a:xfrm>
            <a:off x="3787810" y="4071887"/>
            <a:ext cx="1299300" cy="582600"/>
          </a:xfrm>
          <a:prstGeom prst="smileyFace">
            <a:avLst>
              <a:gd fmla="val 4653" name="adj"/>
            </a:avLst>
          </a:prstGeom>
          <a:solidFill>
            <a:srgbClr val="BF9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9" name="Google Shape;1059;p93"/>
          <p:cNvSpPr/>
          <p:nvPr/>
        </p:nvSpPr>
        <p:spPr>
          <a:xfrm>
            <a:off x="3479575" y="3521665"/>
            <a:ext cx="1299300" cy="420159"/>
          </a:xfrm>
          <a:prstGeom prst="flowChartDecision">
            <a:avLst/>
          </a:prstGeom>
          <a:noFill/>
          <a:ln cap="flat" cmpd="sng" w="28575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60" name="Google Shape;1060;p93"/>
          <p:cNvCxnSpPr>
            <a:stCxn id="1059" idx="1"/>
            <a:endCxn id="1061" idx="1"/>
          </p:cNvCxnSpPr>
          <p:nvPr/>
        </p:nvCxnSpPr>
        <p:spPr>
          <a:xfrm flipH="1" rot="10800000">
            <a:off x="3479575" y="3089445"/>
            <a:ext cx="456300" cy="642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062" name="Google Shape;1062;p93"/>
          <p:cNvCxnSpPr/>
          <p:nvPr/>
        </p:nvCxnSpPr>
        <p:spPr>
          <a:xfrm rot="10800000">
            <a:off x="4044750" y="3082170"/>
            <a:ext cx="81600" cy="439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063" name="Google Shape;1063;p93"/>
          <p:cNvCxnSpPr>
            <a:endCxn id="1059" idx="2"/>
          </p:cNvCxnSpPr>
          <p:nvPr/>
        </p:nvCxnSpPr>
        <p:spPr>
          <a:xfrm>
            <a:off x="4012225" y="3099724"/>
            <a:ext cx="117000" cy="8421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064" name="Google Shape;1064;p93"/>
          <p:cNvCxnSpPr>
            <a:endCxn id="1061" idx="6"/>
          </p:cNvCxnSpPr>
          <p:nvPr/>
        </p:nvCxnSpPr>
        <p:spPr>
          <a:xfrm rot="10800000">
            <a:off x="4088875" y="3107250"/>
            <a:ext cx="634200" cy="6246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1061" name="Google Shape;1061;p93"/>
          <p:cNvSpPr/>
          <p:nvPr/>
        </p:nvSpPr>
        <p:spPr>
          <a:xfrm>
            <a:off x="3909775" y="3082200"/>
            <a:ext cx="179100" cy="501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5" name="Google Shape;1065;p93"/>
          <p:cNvSpPr/>
          <p:nvPr/>
        </p:nvSpPr>
        <p:spPr>
          <a:xfrm>
            <a:off x="3202825" y="4169765"/>
            <a:ext cx="1299300" cy="420159"/>
          </a:xfrm>
          <a:prstGeom prst="flowChartDecision">
            <a:avLst/>
          </a:prstGeom>
          <a:noFill/>
          <a:ln cap="flat" cmpd="sng" w="28575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66" name="Google Shape;1066;p93"/>
          <p:cNvCxnSpPr>
            <a:stCxn id="1065" idx="1"/>
            <a:endCxn id="1067" idx="1"/>
          </p:cNvCxnSpPr>
          <p:nvPr/>
        </p:nvCxnSpPr>
        <p:spPr>
          <a:xfrm flipH="1" rot="10800000">
            <a:off x="3202825" y="3737545"/>
            <a:ext cx="456300" cy="642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068" name="Google Shape;1068;p93"/>
          <p:cNvCxnSpPr/>
          <p:nvPr/>
        </p:nvCxnSpPr>
        <p:spPr>
          <a:xfrm rot="10800000">
            <a:off x="3768000" y="3730270"/>
            <a:ext cx="81600" cy="439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069" name="Google Shape;1069;p93"/>
          <p:cNvCxnSpPr>
            <a:endCxn id="1065" idx="2"/>
          </p:cNvCxnSpPr>
          <p:nvPr/>
        </p:nvCxnSpPr>
        <p:spPr>
          <a:xfrm>
            <a:off x="3735475" y="3747824"/>
            <a:ext cx="117000" cy="8421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070" name="Google Shape;1070;p93"/>
          <p:cNvCxnSpPr>
            <a:endCxn id="1067" idx="6"/>
          </p:cNvCxnSpPr>
          <p:nvPr/>
        </p:nvCxnSpPr>
        <p:spPr>
          <a:xfrm rot="10800000">
            <a:off x="3812125" y="3755350"/>
            <a:ext cx="634200" cy="6246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1067" name="Google Shape;1067;p93"/>
          <p:cNvSpPr/>
          <p:nvPr/>
        </p:nvSpPr>
        <p:spPr>
          <a:xfrm>
            <a:off x="3633025" y="3730300"/>
            <a:ext cx="179100" cy="501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1" name="Google Shape;1071;p93"/>
          <p:cNvSpPr/>
          <p:nvPr/>
        </p:nvSpPr>
        <p:spPr>
          <a:xfrm>
            <a:off x="3964513" y="4143690"/>
            <a:ext cx="1299300" cy="420159"/>
          </a:xfrm>
          <a:prstGeom prst="flowChartDecision">
            <a:avLst/>
          </a:prstGeom>
          <a:noFill/>
          <a:ln cap="flat" cmpd="sng" w="28575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72" name="Google Shape;1072;p93"/>
          <p:cNvCxnSpPr>
            <a:stCxn id="1071" idx="1"/>
            <a:endCxn id="1073" idx="1"/>
          </p:cNvCxnSpPr>
          <p:nvPr/>
        </p:nvCxnSpPr>
        <p:spPr>
          <a:xfrm flipH="1" rot="10800000">
            <a:off x="3964513" y="3711470"/>
            <a:ext cx="456300" cy="642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074" name="Google Shape;1074;p93"/>
          <p:cNvCxnSpPr/>
          <p:nvPr/>
        </p:nvCxnSpPr>
        <p:spPr>
          <a:xfrm rot="10800000">
            <a:off x="4529688" y="3704195"/>
            <a:ext cx="81600" cy="439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075" name="Google Shape;1075;p93"/>
          <p:cNvCxnSpPr>
            <a:endCxn id="1071" idx="2"/>
          </p:cNvCxnSpPr>
          <p:nvPr/>
        </p:nvCxnSpPr>
        <p:spPr>
          <a:xfrm>
            <a:off x="4497163" y="3721749"/>
            <a:ext cx="117000" cy="8421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076" name="Google Shape;1076;p93"/>
          <p:cNvCxnSpPr>
            <a:endCxn id="1073" idx="6"/>
          </p:cNvCxnSpPr>
          <p:nvPr/>
        </p:nvCxnSpPr>
        <p:spPr>
          <a:xfrm rot="10800000">
            <a:off x="4573813" y="3729275"/>
            <a:ext cx="634200" cy="6246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1073" name="Google Shape;1073;p93"/>
          <p:cNvSpPr/>
          <p:nvPr/>
        </p:nvSpPr>
        <p:spPr>
          <a:xfrm>
            <a:off x="4394713" y="3704225"/>
            <a:ext cx="179100" cy="501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7" name="Google Shape;1077;p93"/>
          <p:cNvSpPr/>
          <p:nvPr/>
        </p:nvSpPr>
        <p:spPr>
          <a:xfrm>
            <a:off x="2600375" y="3217325"/>
            <a:ext cx="3489525" cy="1413225"/>
          </a:xfrm>
          <a:prstGeom prst="flowChartDecision">
            <a:avLst/>
          </a:prstGeom>
          <a:solidFill>
            <a:srgbClr val="3F3F3F">
              <a:alpha val="2845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8" name="Google Shape;1078;p93"/>
          <p:cNvSpPr/>
          <p:nvPr/>
        </p:nvSpPr>
        <p:spPr>
          <a:xfrm>
            <a:off x="2555450" y="2595300"/>
            <a:ext cx="3489525" cy="1413225"/>
          </a:xfrm>
          <a:prstGeom prst="flowChartDecision">
            <a:avLst/>
          </a:prstGeom>
          <a:solidFill>
            <a:srgbClr val="3F3F3F">
              <a:alpha val="2845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9" name="Google Shape;1079;p93"/>
          <p:cNvSpPr txBox="1"/>
          <p:nvPr/>
        </p:nvSpPr>
        <p:spPr>
          <a:xfrm>
            <a:off x="6182200" y="4272000"/>
            <a:ext cx="2342100" cy="4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Input Layer</a:t>
            </a:r>
            <a:endParaRPr/>
          </a:p>
        </p:txBody>
      </p:sp>
      <p:sp>
        <p:nvSpPr>
          <p:cNvPr id="1080" name="Google Shape;1080;p93"/>
          <p:cNvSpPr txBox="1"/>
          <p:nvPr/>
        </p:nvSpPr>
        <p:spPr>
          <a:xfrm>
            <a:off x="6089900" y="3700425"/>
            <a:ext cx="2342100" cy="4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Convolutional Layer 1</a:t>
            </a:r>
            <a:endParaRPr/>
          </a:p>
        </p:txBody>
      </p:sp>
      <p:sp>
        <p:nvSpPr>
          <p:cNvPr id="1081" name="Google Shape;1081;p93"/>
          <p:cNvSpPr txBox="1"/>
          <p:nvPr/>
        </p:nvSpPr>
        <p:spPr>
          <a:xfrm>
            <a:off x="6044975" y="3017788"/>
            <a:ext cx="2342100" cy="4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Convolutional Layer 2</a:t>
            </a:r>
            <a:endParaRPr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5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" name="Google Shape;1086;p9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Deep Learning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87" name="Google Shape;1087;p94"/>
          <p:cNvSpPr txBox="1"/>
          <p:nvPr>
            <p:ph idx="1" type="body"/>
          </p:nvPr>
        </p:nvSpPr>
        <p:spPr>
          <a:xfrm>
            <a:off x="311700" y="967700"/>
            <a:ext cx="8520600" cy="61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Montserrat"/>
              <a:buChar char="●"/>
            </a:pP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run into a possible issue for edge neurons! There may not be an input there for them.</a:t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088" name="Google Shape;1088;p9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089" name="Google Shape;1089;p9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090" name="Google Shape;1090;p94"/>
          <p:cNvSpPr/>
          <p:nvPr/>
        </p:nvSpPr>
        <p:spPr>
          <a:xfrm>
            <a:off x="3479575" y="3521665"/>
            <a:ext cx="1299300" cy="420159"/>
          </a:xfrm>
          <a:prstGeom prst="flowChartDecision">
            <a:avLst/>
          </a:prstGeom>
          <a:noFill/>
          <a:ln cap="flat" cmpd="sng" w="28575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91" name="Google Shape;1091;p94"/>
          <p:cNvCxnSpPr>
            <a:stCxn id="1090" idx="1"/>
            <a:endCxn id="1092" idx="1"/>
          </p:cNvCxnSpPr>
          <p:nvPr/>
        </p:nvCxnSpPr>
        <p:spPr>
          <a:xfrm flipH="1" rot="10800000">
            <a:off x="3479575" y="3089445"/>
            <a:ext cx="456300" cy="642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093" name="Google Shape;1093;p94"/>
          <p:cNvCxnSpPr/>
          <p:nvPr/>
        </p:nvCxnSpPr>
        <p:spPr>
          <a:xfrm rot="10800000">
            <a:off x="4044750" y="3082170"/>
            <a:ext cx="81600" cy="439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094" name="Google Shape;1094;p94"/>
          <p:cNvCxnSpPr>
            <a:endCxn id="1090" idx="2"/>
          </p:cNvCxnSpPr>
          <p:nvPr/>
        </p:nvCxnSpPr>
        <p:spPr>
          <a:xfrm>
            <a:off x="4012225" y="3099724"/>
            <a:ext cx="117000" cy="8421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095" name="Google Shape;1095;p94"/>
          <p:cNvCxnSpPr>
            <a:endCxn id="1092" idx="6"/>
          </p:cNvCxnSpPr>
          <p:nvPr/>
        </p:nvCxnSpPr>
        <p:spPr>
          <a:xfrm rot="10800000">
            <a:off x="4088875" y="3107250"/>
            <a:ext cx="634200" cy="6246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1092" name="Google Shape;1092;p94"/>
          <p:cNvSpPr/>
          <p:nvPr/>
        </p:nvSpPr>
        <p:spPr>
          <a:xfrm>
            <a:off x="3909775" y="3082200"/>
            <a:ext cx="179100" cy="501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6" name="Google Shape;1096;p94"/>
          <p:cNvSpPr/>
          <p:nvPr/>
        </p:nvSpPr>
        <p:spPr>
          <a:xfrm>
            <a:off x="3838675" y="3002575"/>
            <a:ext cx="3489525" cy="1413225"/>
          </a:xfrm>
          <a:prstGeom prst="flowChartDecision">
            <a:avLst/>
          </a:prstGeom>
          <a:solidFill>
            <a:srgbClr val="3F3F3F">
              <a:alpha val="2845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9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Deep Learning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02" name="Google Shape;1102;p95"/>
          <p:cNvSpPr txBox="1"/>
          <p:nvPr>
            <p:ph idx="1" type="body"/>
          </p:nvPr>
        </p:nvSpPr>
        <p:spPr>
          <a:xfrm>
            <a:off x="311700" y="967700"/>
            <a:ext cx="8520600" cy="61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Montserrat"/>
              <a:buChar char="●"/>
            </a:pP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can fix this by adding a “padding” of zeros around the image.</a:t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103" name="Google Shape;1103;p9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104" name="Google Shape;1104;p9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105" name="Google Shape;1105;p95"/>
          <p:cNvSpPr/>
          <p:nvPr/>
        </p:nvSpPr>
        <p:spPr>
          <a:xfrm>
            <a:off x="3479575" y="3521665"/>
            <a:ext cx="1299300" cy="420159"/>
          </a:xfrm>
          <a:prstGeom prst="flowChartDecision">
            <a:avLst/>
          </a:prstGeom>
          <a:noFill/>
          <a:ln cap="flat" cmpd="sng" w="28575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06" name="Google Shape;1106;p95"/>
          <p:cNvCxnSpPr>
            <a:stCxn id="1105" idx="1"/>
            <a:endCxn id="1107" idx="1"/>
          </p:cNvCxnSpPr>
          <p:nvPr/>
        </p:nvCxnSpPr>
        <p:spPr>
          <a:xfrm flipH="1" rot="10800000">
            <a:off x="3479575" y="3089445"/>
            <a:ext cx="456300" cy="642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108" name="Google Shape;1108;p95"/>
          <p:cNvCxnSpPr/>
          <p:nvPr/>
        </p:nvCxnSpPr>
        <p:spPr>
          <a:xfrm rot="10800000">
            <a:off x="4044750" y="3082170"/>
            <a:ext cx="81600" cy="439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109" name="Google Shape;1109;p95"/>
          <p:cNvCxnSpPr>
            <a:endCxn id="1105" idx="2"/>
          </p:cNvCxnSpPr>
          <p:nvPr/>
        </p:nvCxnSpPr>
        <p:spPr>
          <a:xfrm>
            <a:off x="4012225" y="3099724"/>
            <a:ext cx="117000" cy="8421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110" name="Google Shape;1110;p95"/>
          <p:cNvCxnSpPr>
            <a:endCxn id="1107" idx="6"/>
          </p:cNvCxnSpPr>
          <p:nvPr/>
        </p:nvCxnSpPr>
        <p:spPr>
          <a:xfrm rot="10800000">
            <a:off x="4088875" y="3107250"/>
            <a:ext cx="634200" cy="6246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1107" name="Google Shape;1107;p95"/>
          <p:cNvSpPr/>
          <p:nvPr/>
        </p:nvSpPr>
        <p:spPr>
          <a:xfrm>
            <a:off x="3909775" y="3082200"/>
            <a:ext cx="179100" cy="501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1" name="Google Shape;1111;p95"/>
          <p:cNvSpPr/>
          <p:nvPr/>
        </p:nvSpPr>
        <p:spPr>
          <a:xfrm>
            <a:off x="3838675" y="3002575"/>
            <a:ext cx="3489525" cy="1413225"/>
          </a:xfrm>
          <a:prstGeom prst="flowChartDecision">
            <a:avLst/>
          </a:prstGeom>
          <a:solidFill>
            <a:srgbClr val="3F3F3F">
              <a:alpha val="2845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2" name="Google Shape;1112;p95"/>
          <p:cNvSpPr/>
          <p:nvPr/>
        </p:nvSpPr>
        <p:spPr>
          <a:xfrm>
            <a:off x="3479575" y="2837888"/>
            <a:ext cx="4414250" cy="1787725"/>
          </a:xfrm>
          <a:prstGeom prst="flowChartDecision">
            <a:avLst/>
          </a:prstGeom>
          <a:solidFill>
            <a:srgbClr val="3F3F3F">
              <a:alpha val="2845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6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7" name="Google Shape;1117;p9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Deep Learning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18" name="Google Shape;1118;p96"/>
          <p:cNvSpPr txBox="1"/>
          <p:nvPr>
            <p:ph idx="1" type="body"/>
          </p:nvPr>
        </p:nvSpPr>
        <p:spPr>
          <a:xfrm>
            <a:off x="311700" y="967700"/>
            <a:ext cx="8520600" cy="61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Montserrat"/>
              <a:buChar char="●"/>
            </a:pP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Let’s walk through 1-D Convolution in more detail, then expand this idea to 2-D Convolution.</a:t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9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Montserrat"/>
              <a:buChar char="●"/>
            </a:pP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Let’s revisit our DNN and convert it to a CNN.</a:t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119" name="Google Shape;1119;p9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120" name="Google Shape;1120;p9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4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" name="Google Shape;1125;p9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Deep Learning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26" name="Google Shape;1126;p97"/>
          <p:cNvSpPr txBox="1"/>
          <p:nvPr>
            <p:ph idx="1" type="body"/>
          </p:nvPr>
        </p:nvSpPr>
        <p:spPr>
          <a:xfrm>
            <a:off x="311700" y="967700"/>
            <a:ext cx="2873700" cy="61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Montserrat"/>
              <a:buChar char="●"/>
            </a:pP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 DNN</a:t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127" name="Google Shape;1127;p9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128" name="Google Shape;1128;p9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129" name="Google Shape;1129;p97"/>
          <p:cNvSpPr/>
          <p:nvPr/>
        </p:nvSpPr>
        <p:spPr>
          <a:xfrm flipH="1">
            <a:off x="5139063" y="2068100"/>
            <a:ext cx="535800" cy="535800"/>
          </a:xfrm>
          <a:prstGeom prst="ellipse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0" name="Google Shape;1130;p97"/>
          <p:cNvSpPr/>
          <p:nvPr/>
        </p:nvSpPr>
        <p:spPr>
          <a:xfrm flipH="1">
            <a:off x="5139063" y="2811525"/>
            <a:ext cx="535800" cy="535800"/>
          </a:xfrm>
          <a:prstGeom prst="ellipse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1" name="Google Shape;1131;p97"/>
          <p:cNvSpPr/>
          <p:nvPr/>
        </p:nvSpPr>
        <p:spPr>
          <a:xfrm flipH="1">
            <a:off x="5139063" y="3554950"/>
            <a:ext cx="535800" cy="535800"/>
          </a:xfrm>
          <a:prstGeom prst="ellipse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2" name="Google Shape;1132;p97"/>
          <p:cNvSpPr/>
          <p:nvPr/>
        </p:nvSpPr>
        <p:spPr>
          <a:xfrm flipH="1">
            <a:off x="3469138" y="1684600"/>
            <a:ext cx="535800" cy="535800"/>
          </a:xfrm>
          <a:prstGeom prst="ellipse">
            <a:avLst/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3" name="Google Shape;1133;p97"/>
          <p:cNvSpPr/>
          <p:nvPr/>
        </p:nvSpPr>
        <p:spPr>
          <a:xfrm flipH="1">
            <a:off x="3469138" y="2390175"/>
            <a:ext cx="535800" cy="535800"/>
          </a:xfrm>
          <a:prstGeom prst="ellipse">
            <a:avLst/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4" name="Google Shape;1134;p97"/>
          <p:cNvSpPr/>
          <p:nvPr/>
        </p:nvSpPr>
        <p:spPr>
          <a:xfrm flipH="1">
            <a:off x="3469138" y="3171450"/>
            <a:ext cx="535800" cy="535800"/>
          </a:xfrm>
          <a:prstGeom prst="ellipse">
            <a:avLst/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5" name="Google Shape;1135;p97"/>
          <p:cNvSpPr/>
          <p:nvPr/>
        </p:nvSpPr>
        <p:spPr>
          <a:xfrm flipH="1">
            <a:off x="3492038" y="3952725"/>
            <a:ext cx="535800" cy="535800"/>
          </a:xfrm>
          <a:prstGeom prst="ellipse">
            <a:avLst/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36" name="Google Shape;1136;p97"/>
          <p:cNvCxnSpPr>
            <a:stCxn id="1129" idx="6"/>
            <a:endCxn id="1132" idx="2"/>
          </p:cNvCxnSpPr>
          <p:nvPr/>
        </p:nvCxnSpPr>
        <p:spPr>
          <a:xfrm rot="10800000">
            <a:off x="4005063" y="1952600"/>
            <a:ext cx="1134000" cy="383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37" name="Google Shape;1137;p97"/>
          <p:cNvCxnSpPr>
            <a:stCxn id="1129" idx="6"/>
            <a:endCxn id="1133" idx="2"/>
          </p:cNvCxnSpPr>
          <p:nvPr/>
        </p:nvCxnSpPr>
        <p:spPr>
          <a:xfrm flipH="1">
            <a:off x="4005063" y="2336000"/>
            <a:ext cx="1134000" cy="322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38" name="Google Shape;1138;p97"/>
          <p:cNvCxnSpPr>
            <a:stCxn id="1129" idx="6"/>
            <a:endCxn id="1134" idx="2"/>
          </p:cNvCxnSpPr>
          <p:nvPr/>
        </p:nvCxnSpPr>
        <p:spPr>
          <a:xfrm flipH="1">
            <a:off x="4005063" y="2336000"/>
            <a:ext cx="1134000" cy="1103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39" name="Google Shape;1139;p97"/>
          <p:cNvCxnSpPr>
            <a:endCxn id="1135" idx="2"/>
          </p:cNvCxnSpPr>
          <p:nvPr/>
        </p:nvCxnSpPr>
        <p:spPr>
          <a:xfrm flipH="1">
            <a:off x="4027838" y="3095625"/>
            <a:ext cx="1111200" cy="1125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40" name="Google Shape;1140;p97"/>
          <p:cNvCxnSpPr>
            <a:endCxn id="1135" idx="2"/>
          </p:cNvCxnSpPr>
          <p:nvPr/>
        </p:nvCxnSpPr>
        <p:spPr>
          <a:xfrm flipH="1">
            <a:off x="4027838" y="3822825"/>
            <a:ext cx="1111200" cy="397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41" name="Google Shape;1141;p97"/>
          <p:cNvCxnSpPr>
            <a:stCxn id="1131" idx="6"/>
            <a:endCxn id="1134" idx="2"/>
          </p:cNvCxnSpPr>
          <p:nvPr/>
        </p:nvCxnSpPr>
        <p:spPr>
          <a:xfrm rot="10800000">
            <a:off x="4005063" y="3439450"/>
            <a:ext cx="1134000" cy="383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42" name="Google Shape;1142;p97"/>
          <p:cNvCxnSpPr>
            <a:stCxn id="1131" idx="6"/>
            <a:endCxn id="1133" idx="2"/>
          </p:cNvCxnSpPr>
          <p:nvPr/>
        </p:nvCxnSpPr>
        <p:spPr>
          <a:xfrm rot="10800000">
            <a:off x="4005063" y="2657950"/>
            <a:ext cx="1134000" cy="1164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43" name="Google Shape;1143;p97"/>
          <p:cNvCxnSpPr>
            <a:stCxn id="1131" idx="6"/>
            <a:endCxn id="1132" idx="2"/>
          </p:cNvCxnSpPr>
          <p:nvPr/>
        </p:nvCxnSpPr>
        <p:spPr>
          <a:xfrm rot="10800000">
            <a:off x="4005063" y="1952350"/>
            <a:ext cx="1134000" cy="1870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44" name="Google Shape;1144;p97"/>
          <p:cNvCxnSpPr>
            <a:stCxn id="1129" idx="6"/>
            <a:endCxn id="1135" idx="2"/>
          </p:cNvCxnSpPr>
          <p:nvPr/>
        </p:nvCxnSpPr>
        <p:spPr>
          <a:xfrm flipH="1">
            <a:off x="4027863" y="2336000"/>
            <a:ext cx="1111200" cy="1884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45" name="Google Shape;1145;p97"/>
          <p:cNvCxnSpPr>
            <a:stCxn id="1130" idx="6"/>
            <a:endCxn id="1132" idx="2"/>
          </p:cNvCxnSpPr>
          <p:nvPr/>
        </p:nvCxnSpPr>
        <p:spPr>
          <a:xfrm rot="10800000">
            <a:off x="4005063" y="1952625"/>
            <a:ext cx="1134000" cy="1126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46" name="Google Shape;1146;p97"/>
          <p:cNvCxnSpPr>
            <a:endCxn id="1133" idx="2"/>
          </p:cNvCxnSpPr>
          <p:nvPr/>
        </p:nvCxnSpPr>
        <p:spPr>
          <a:xfrm rot="10800000">
            <a:off x="4004938" y="2658075"/>
            <a:ext cx="1134000" cy="4167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47" name="Google Shape;1147;p97"/>
          <p:cNvCxnSpPr>
            <a:stCxn id="1130" idx="6"/>
            <a:endCxn id="1134" idx="2"/>
          </p:cNvCxnSpPr>
          <p:nvPr/>
        </p:nvCxnSpPr>
        <p:spPr>
          <a:xfrm flipH="1">
            <a:off x="4005063" y="3079425"/>
            <a:ext cx="1134000" cy="360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48" name="Google Shape;1148;p97"/>
          <p:cNvCxnSpPr>
            <a:stCxn id="1149" idx="7"/>
          </p:cNvCxnSpPr>
          <p:nvPr/>
        </p:nvCxnSpPr>
        <p:spPr>
          <a:xfrm rot="10800000">
            <a:off x="5674754" y="2379991"/>
            <a:ext cx="1179900" cy="518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50" name="Google Shape;1150;p97"/>
          <p:cNvCxnSpPr>
            <a:stCxn id="1149" idx="5"/>
          </p:cNvCxnSpPr>
          <p:nvPr/>
        </p:nvCxnSpPr>
        <p:spPr>
          <a:xfrm flipH="1">
            <a:off x="5674754" y="3276959"/>
            <a:ext cx="1179900" cy="553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51" name="Google Shape;1151;p97"/>
          <p:cNvCxnSpPr/>
          <p:nvPr/>
        </p:nvCxnSpPr>
        <p:spPr>
          <a:xfrm rot="10800000">
            <a:off x="5674825" y="3087525"/>
            <a:ext cx="11214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49" name="Google Shape;1149;p97"/>
          <p:cNvSpPr/>
          <p:nvPr/>
        </p:nvSpPr>
        <p:spPr>
          <a:xfrm flipH="1">
            <a:off x="6776188" y="2819625"/>
            <a:ext cx="535800" cy="535800"/>
          </a:xfrm>
          <a:prstGeom prst="ellipse">
            <a:avLst/>
          </a:prstGeom>
          <a:solidFill>
            <a:srgbClr val="B4A7D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2" name="Google Shape;1152;p97"/>
          <p:cNvSpPr/>
          <p:nvPr/>
        </p:nvSpPr>
        <p:spPr>
          <a:xfrm flipH="1">
            <a:off x="5101138" y="1416825"/>
            <a:ext cx="535800" cy="535800"/>
          </a:xfrm>
          <a:prstGeom prst="ellipse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3" name="Google Shape;1153;p97"/>
          <p:cNvSpPr/>
          <p:nvPr/>
        </p:nvSpPr>
        <p:spPr>
          <a:xfrm flipH="1">
            <a:off x="3469138" y="979025"/>
            <a:ext cx="535800" cy="535800"/>
          </a:xfrm>
          <a:prstGeom prst="ellipse">
            <a:avLst/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4" name="Google Shape;1154;p97"/>
          <p:cNvSpPr/>
          <p:nvPr/>
        </p:nvSpPr>
        <p:spPr>
          <a:xfrm flipH="1">
            <a:off x="6776188" y="1876400"/>
            <a:ext cx="535800" cy="535800"/>
          </a:xfrm>
          <a:prstGeom prst="ellipse">
            <a:avLst/>
          </a:prstGeom>
          <a:solidFill>
            <a:srgbClr val="B4A7D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55" name="Google Shape;1155;p97"/>
          <p:cNvCxnSpPr>
            <a:stCxn id="1154" idx="7"/>
          </p:cNvCxnSpPr>
          <p:nvPr/>
        </p:nvCxnSpPr>
        <p:spPr>
          <a:xfrm rot="10800000">
            <a:off x="5645654" y="1650966"/>
            <a:ext cx="1209000" cy="303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56" name="Google Shape;1156;p97"/>
          <p:cNvCxnSpPr>
            <a:stCxn id="1149" idx="7"/>
          </p:cNvCxnSpPr>
          <p:nvPr/>
        </p:nvCxnSpPr>
        <p:spPr>
          <a:xfrm rot="10800000">
            <a:off x="5630954" y="1674691"/>
            <a:ext cx="1223700" cy="1223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57" name="Google Shape;1157;p97"/>
          <p:cNvCxnSpPr>
            <a:stCxn id="1154" idx="6"/>
            <a:endCxn id="1129" idx="2"/>
          </p:cNvCxnSpPr>
          <p:nvPr/>
        </p:nvCxnSpPr>
        <p:spPr>
          <a:xfrm flipH="1">
            <a:off x="5674888" y="2144300"/>
            <a:ext cx="1101300" cy="1917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58" name="Google Shape;1158;p97"/>
          <p:cNvCxnSpPr>
            <a:stCxn id="1154" idx="5"/>
            <a:endCxn id="1131" idx="2"/>
          </p:cNvCxnSpPr>
          <p:nvPr/>
        </p:nvCxnSpPr>
        <p:spPr>
          <a:xfrm flipH="1">
            <a:off x="5674754" y="2333734"/>
            <a:ext cx="1179900" cy="1489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59" name="Google Shape;1159;p97"/>
          <p:cNvCxnSpPr>
            <a:stCxn id="1154" idx="5"/>
            <a:endCxn id="1130" idx="2"/>
          </p:cNvCxnSpPr>
          <p:nvPr/>
        </p:nvCxnSpPr>
        <p:spPr>
          <a:xfrm flipH="1">
            <a:off x="5674754" y="2333734"/>
            <a:ext cx="1179900" cy="745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60" name="Google Shape;1160;p97"/>
          <p:cNvCxnSpPr>
            <a:stCxn id="1152" idx="6"/>
            <a:endCxn id="1153" idx="2"/>
          </p:cNvCxnSpPr>
          <p:nvPr/>
        </p:nvCxnSpPr>
        <p:spPr>
          <a:xfrm rot="10800000">
            <a:off x="4004938" y="1247025"/>
            <a:ext cx="1096200" cy="4377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61" name="Google Shape;1161;p97"/>
          <p:cNvCxnSpPr>
            <a:stCxn id="1129" idx="6"/>
            <a:endCxn id="1153" idx="2"/>
          </p:cNvCxnSpPr>
          <p:nvPr/>
        </p:nvCxnSpPr>
        <p:spPr>
          <a:xfrm rot="10800000">
            <a:off x="4005063" y="1247000"/>
            <a:ext cx="1134000" cy="1089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62" name="Google Shape;1162;p97"/>
          <p:cNvCxnSpPr>
            <a:stCxn id="1130" idx="6"/>
            <a:endCxn id="1153" idx="2"/>
          </p:cNvCxnSpPr>
          <p:nvPr/>
        </p:nvCxnSpPr>
        <p:spPr>
          <a:xfrm rot="10800000">
            <a:off x="4005063" y="1247025"/>
            <a:ext cx="1134000" cy="1832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63" name="Google Shape;1163;p97"/>
          <p:cNvCxnSpPr>
            <a:stCxn id="1131" idx="6"/>
          </p:cNvCxnSpPr>
          <p:nvPr/>
        </p:nvCxnSpPr>
        <p:spPr>
          <a:xfrm rot="10800000">
            <a:off x="4005063" y="1247050"/>
            <a:ext cx="1134000" cy="2575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64" name="Google Shape;1164;p97"/>
          <p:cNvCxnSpPr>
            <a:stCxn id="1152" idx="6"/>
            <a:endCxn id="1132" idx="2"/>
          </p:cNvCxnSpPr>
          <p:nvPr/>
        </p:nvCxnSpPr>
        <p:spPr>
          <a:xfrm flipH="1">
            <a:off x="4004938" y="1684725"/>
            <a:ext cx="1096200" cy="267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65" name="Google Shape;1165;p97"/>
          <p:cNvCxnSpPr>
            <a:stCxn id="1152" idx="6"/>
            <a:endCxn id="1133" idx="2"/>
          </p:cNvCxnSpPr>
          <p:nvPr/>
        </p:nvCxnSpPr>
        <p:spPr>
          <a:xfrm flipH="1">
            <a:off x="4004938" y="1684725"/>
            <a:ext cx="1096200" cy="973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66" name="Google Shape;1166;p97"/>
          <p:cNvCxnSpPr>
            <a:stCxn id="1152" idx="6"/>
            <a:endCxn id="1134" idx="2"/>
          </p:cNvCxnSpPr>
          <p:nvPr/>
        </p:nvCxnSpPr>
        <p:spPr>
          <a:xfrm flipH="1">
            <a:off x="4004938" y="1684725"/>
            <a:ext cx="1096200" cy="17547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67" name="Google Shape;1167;p97"/>
          <p:cNvCxnSpPr>
            <a:stCxn id="1152" idx="6"/>
            <a:endCxn id="1135" idx="2"/>
          </p:cNvCxnSpPr>
          <p:nvPr/>
        </p:nvCxnSpPr>
        <p:spPr>
          <a:xfrm flipH="1">
            <a:off x="4027738" y="1684725"/>
            <a:ext cx="1073400" cy="2535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68" name="Google Shape;1168;p97"/>
          <p:cNvSpPr/>
          <p:nvPr/>
        </p:nvSpPr>
        <p:spPr>
          <a:xfrm flipH="1">
            <a:off x="3492038" y="4618400"/>
            <a:ext cx="535800" cy="535800"/>
          </a:xfrm>
          <a:prstGeom prst="ellipse">
            <a:avLst/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69" name="Google Shape;1169;p97"/>
          <p:cNvCxnSpPr>
            <a:stCxn id="1131" idx="6"/>
            <a:endCxn id="1168" idx="2"/>
          </p:cNvCxnSpPr>
          <p:nvPr/>
        </p:nvCxnSpPr>
        <p:spPr>
          <a:xfrm flipH="1">
            <a:off x="4027863" y="3822850"/>
            <a:ext cx="1111200" cy="1063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70" name="Google Shape;1170;p97"/>
          <p:cNvCxnSpPr>
            <a:stCxn id="1130" idx="6"/>
            <a:endCxn id="1168" idx="2"/>
          </p:cNvCxnSpPr>
          <p:nvPr/>
        </p:nvCxnSpPr>
        <p:spPr>
          <a:xfrm flipH="1">
            <a:off x="4027863" y="3079425"/>
            <a:ext cx="1111200" cy="1806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71" name="Google Shape;1171;p97"/>
          <p:cNvCxnSpPr>
            <a:stCxn id="1129" idx="6"/>
            <a:endCxn id="1168" idx="2"/>
          </p:cNvCxnSpPr>
          <p:nvPr/>
        </p:nvCxnSpPr>
        <p:spPr>
          <a:xfrm flipH="1">
            <a:off x="4027863" y="2336000"/>
            <a:ext cx="1111200" cy="2550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72" name="Google Shape;1172;p97"/>
          <p:cNvCxnSpPr>
            <a:stCxn id="1152" idx="6"/>
            <a:endCxn id="1168" idx="2"/>
          </p:cNvCxnSpPr>
          <p:nvPr/>
        </p:nvCxnSpPr>
        <p:spPr>
          <a:xfrm flipH="1">
            <a:off x="4027738" y="1684725"/>
            <a:ext cx="1073400" cy="3201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" name="Google Shape;1177;p9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Deep Learning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78" name="Google Shape;1178;p98"/>
          <p:cNvSpPr txBox="1"/>
          <p:nvPr>
            <p:ph idx="1" type="body"/>
          </p:nvPr>
        </p:nvSpPr>
        <p:spPr>
          <a:xfrm>
            <a:off x="30050" y="967700"/>
            <a:ext cx="3155400" cy="61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1-D Convolution</a:t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179" name="Google Shape;1179;p9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180" name="Google Shape;1180;p9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181" name="Google Shape;1181;p98"/>
          <p:cNvSpPr/>
          <p:nvPr/>
        </p:nvSpPr>
        <p:spPr>
          <a:xfrm flipH="1">
            <a:off x="5139063" y="2068100"/>
            <a:ext cx="535800" cy="535800"/>
          </a:xfrm>
          <a:prstGeom prst="ellipse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2" name="Google Shape;1182;p98"/>
          <p:cNvSpPr/>
          <p:nvPr/>
        </p:nvSpPr>
        <p:spPr>
          <a:xfrm flipH="1">
            <a:off x="5139063" y="2811525"/>
            <a:ext cx="535800" cy="535800"/>
          </a:xfrm>
          <a:prstGeom prst="ellipse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3" name="Google Shape;1183;p98"/>
          <p:cNvSpPr/>
          <p:nvPr/>
        </p:nvSpPr>
        <p:spPr>
          <a:xfrm flipH="1">
            <a:off x="5139063" y="3554950"/>
            <a:ext cx="535800" cy="535800"/>
          </a:xfrm>
          <a:prstGeom prst="ellipse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4" name="Google Shape;1184;p98"/>
          <p:cNvSpPr/>
          <p:nvPr/>
        </p:nvSpPr>
        <p:spPr>
          <a:xfrm flipH="1">
            <a:off x="3469138" y="1684600"/>
            <a:ext cx="535800" cy="535800"/>
          </a:xfrm>
          <a:prstGeom prst="ellipse">
            <a:avLst/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5" name="Google Shape;1185;p98"/>
          <p:cNvSpPr/>
          <p:nvPr/>
        </p:nvSpPr>
        <p:spPr>
          <a:xfrm flipH="1">
            <a:off x="3469138" y="2390175"/>
            <a:ext cx="535800" cy="535800"/>
          </a:xfrm>
          <a:prstGeom prst="ellipse">
            <a:avLst/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6" name="Google Shape;1186;p98"/>
          <p:cNvSpPr/>
          <p:nvPr/>
        </p:nvSpPr>
        <p:spPr>
          <a:xfrm flipH="1">
            <a:off x="3469138" y="3171450"/>
            <a:ext cx="535800" cy="535800"/>
          </a:xfrm>
          <a:prstGeom prst="ellipse">
            <a:avLst/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7" name="Google Shape;1187;p98"/>
          <p:cNvSpPr/>
          <p:nvPr/>
        </p:nvSpPr>
        <p:spPr>
          <a:xfrm flipH="1">
            <a:off x="3492038" y="3952725"/>
            <a:ext cx="535800" cy="535800"/>
          </a:xfrm>
          <a:prstGeom prst="ellipse">
            <a:avLst/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88" name="Google Shape;1188;p98"/>
          <p:cNvCxnSpPr>
            <a:stCxn id="1181" idx="6"/>
            <a:endCxn id="1184" idx="2"/>
          </p:cNvCxnSpPr>
          <p:nvPr/>
        </p:nvCxnSpPr>
        <p:spPr>
          <a:xfrm rot="10800000">
            <a:off x="4005063" y="1952600"/>
            <a:ext cx="1134000" cy="383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189" name="Google Shape;1189;p98"/>
          <p:cNvCxnSpPr>
            <a:endCxn id="1187" idx="2"/>
          </p:cNvCxnSpPr>
          <p:nvPr/>
        </p:nvCxnSpPr>
        <p:spPr>
          <a:xfrm flipH="1">
            <a:off x="4027838" y="3822825"/>
            <a:ext cx="1111200" cy="397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190" name="Google Shape;1190;p98"/>
          <p:cNvCxnSpPr>
            <a:endCxn id="1185" idx="2"/>
          </p:cNvCxnSpPr>
          <p:nvPr/>
        </p:nvCxnSpPr>
        <p:spPr>
          <a:xfrm rot="10800000">
            <a:off x="4004938" y="2658075"/>
            <a:ext cx="1134000" cy="4167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191" name="Google Shape;1191;p98"/>
          <p:cNvCxnSpPr>
            <a:stCxn id="1182" idx="6"/>
            <a:endCxn id="1186" idx="2"/>
          </p:cNvCxnSpPr>
          <p:nvPr/>
        </p:nvCxnSpPr>
        <p:spPr>
          <a:xfrm flipH="1">
            <a:off x="4005063" y="3079425"/>
            <a:ext cx="1134000" cy="360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192" name="Google Shape;1192;p98"/>
          <p:cNvCxnSpPr>
            <a:stCxn id="1193" idx="7"/>
          </p:cNvCxnSpPr>
          <p:nvPr/>
        </p:nvCxnSpPr>
        <p:spPr>
          <a:xfrm rot="10800000">
            <a:off x="5674754" y="2379991"/>
            <a:ext cx="1179900" cy="518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94" name="Google Shape;1194;p98"/>
          <p:cNvCxnSpPr>
            <a:stCxn id="1193" idx="5"/>
          </p:cNvCxnSpPr>
          <p:nvPr/>
        </p:nvCxnSpPr>
        <p:spPr>
          <a:xfrm flipH="1">
            <a:off x="5674754" y="3276959"/>
            <a:ext cx="1179900" cy="553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95" name="Google Shape;1195;p98"/>
          <p:cNvCxnSpPr/>
          <p:nvPr/>
        </p:nvCxnSpPr>
        <p:spPr>
          <a:xfrm rot="10800000">
            <a:off x="5674825" y="3087525"/>
            <a:ext cx="11214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93" name="Google Shape;1193;p98"/>
          <p:cNvSpPr/>
          <p:nvPr/>
        </p:nvSpPr>
        <p:spPr>
          <a:xfrm flipH="1">
            <a:off x="6776188" y="2819625"/>
            <a:ext cx="535800" cy="535800"/>
          </a:xfrm>
          <a:prstGeom prst="ellipse">
            <a:avLst/>
          </a:prstGeom>
          <a:solidFill>
            <a:srgbClr val="B4A7D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6" name="Google Shape;1196;p98"/>
          <p:cNvSpPr/>
          <p:nvPr/>
        </p:nvSpPr>
        <p:spPr>
          <a:xfrm flipH="1">
            <a:off x="5101138" y="1416825"/>
            <a:ext cx="535800" cy="535800"/>
          </a:xfrm>
          <a:prstGeom prst="ellipse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7" name="Google Shape;1197;p98"/>
          <p:cNvSpPr/>
          <p:nvPr/>
        </p:nvSpPr>
        <p:spPr>
          <a:xfrm flipH="1">
            <a:off x="3469138" y="979025"/>
            <a:ext cx="535800" cy="535800"/>
          </a:xfrm>
          <a:prstGeom prst="ellipse">
            <a:avLst/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8" name="Google Shape;1198;p98"/>
          <p:cNvSpPr/>
          <p:nvPr/>
        </p:nvSpPr>
        <p:spPr>
          <a:xfrm flipH="1">
            <a:off x="6776188" y="1876400"/>
            <a:ext cx="535800" cy="535800"/>
          </a:xfrm>
          <a:prstGeom prst="ellipse">
            <a:avLst/>
          </a:prstGeom>
          <a:solidFill>
            <a:srgbClr val="B4A7D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99" name="Google Shape;1199;p98"/>
          <p:cNvCxnSpPr>
            <a:stCxn id="1198" idx="7"/>
          </p:cNvCxnSpPr>
          <p:nvPr/>
        </p:nvCxnSpPr>
        <p:spPr>
          <a:xfrm rot="10800000">
            <a:off x="5645654" y="1650966"/>
            <a:ext cx="1209000" cy="303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00" name="Google Shape;1200;p98"/>
          <p:cNvCxnSpPr>
            <a:stCxn id="1193" idx="7"/>
          </p:cNvCxnSpPr>
          <p:nvPr/>
        </p:nvCxnSpPr>
        <p:spPr>
          <a:xfrm rot="10800000">
            <a:off x="5630954" y="1674691"/>
            <a:ext cx="1223700" cy="1223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01" name="Google Shape;1201;p98"/>
          <p:cNvCxnSpPr>
            <a:stCxn id="1198" idx="6"/>
            <a:endCxn id="1181" idx="2"/>
          </p:cNvCxnSpPr>
          <p:nvPr/>
        </p:nvCxnSpPr>
        <p:spPr>
          <a:xfrm flipH="1">
            <a:off x="5674888" y="2144300"/>
            <a:ext cx="1101300" cy="1917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02" name="Google Shape;1202;p98"/>
          <p:cNvCxnSpPr>
            <a:stCxn id="1198" idx="5"/>
            <a:endCxn id="1183" idx="2"/>
          </p:cNvCxnSpPr>
          <p:nvPr/>
        </p:nvCxnSpPr>
        <p:spPr>
          <a:xfrm flipH="1">
            <a:off x="5674754" y="2333734"/>
            <a:ext cx="1179900" cy="1489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03" name="Google Shape;1203;p98"/>
          <p:cNvCxnSpPr>
            <a:stCxn id="1198" idx="5"/>
            <a:endCxn id="1182" idx="2"/>
          </p:cNvCxnSpPr>
          <p:nvPr/>
        </p:nvCxnSpPr>
        <p:spPr>
          <a:xfrm flipH="1">
            <a:off x="5674754" y="2333734"/>
            <a:ext cx="1179900" cy="745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04" name="Google Shape;1204;p98"/>
          <p:cNvCxnSpPr>
            <a:stCxn id="1181" idx="6"/>
            <a:endCxn id="1197" idx="2"/>
          </p:cNvCxnSpPr>
          <p:nvPr/>
        </p:nvCxnSpPr>
        <p:spPr>
          <a:xfrm rot="10800000">
            <a:off x="4005063" y="1247000"/>
            <a:ext cx="1134000" cy="1089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1205" name="Google Shape;1205;p98"/>
          <p:cNvSpPr/>
          <p:nvPr/>
        </p:nvSpPr>
        <p:spPr>
          <a:xfrm flipH="1">
            <a:off x="3492038" y="4618400"/>
            <a:ext cx="535800" cy="535800"/>
          </a:xfrm>
          <a:prstGeom prst="ellipse">
            <a:avLst/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06" name="Google Shape;1206;p98"/>
          <p:cNvCxnSpPr>
            <a:stCxn id="1183" idx="6"/>
            <a:endCxn id="1205" idx="2"/>
          </p:cNvCxnSpPr>
          <p:nvPr/>
        </p:nvCxnSpPr>
        <p:spPr>
          <a:xfrm flipH="1">
            <a:off x="4027863" y="3822850"/>
            <a:ext cx="1111200" cy="1063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1207" name="Google Shape;1207;p98"/>
          <p:cNvSpPr txBox="1"/>
          <p:nvPr>
            <p:ph idx="1" type="body"/>
          </p:nvPr>
        </p:nvSpPr>
        <p:spPr>
          <a:xfrm>
            <a:off x="4133975" y="3707250"/>
            <a:ext cx="613800" cy="3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w1</a:t>
            </a:r>
            <a:endParaRPr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08" name="Google Shape;1208;p98"/>
          <p:cNvSpPr txBox="1"/>
          <p:nvPr>
            <p:ph idx="1" type="body"/>
          </p:nvPr>
        </p:nvSpPr>
        <p:spPr>
          <a:xfrm>
            <a:off x="4451650" y="4317075"/>
            <a:ext cx="613800" cy="3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w2</a:t>
            </a:r>
            <a:endParaRPr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9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Deep Learning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14" name="Google Shape;1214;p99"/>
          <p:cNvSpPr txBox="1"/>
          <p:nvPr>
            <p:ph idx="1" type="body"/>
          </p:nvPr>
        </p:nvSpPr>
        <p:spPr>
          <a:xfrm>
            <a:off x="30050" y="967700"/>
            <a:ext cx="3315600" cy="373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1-D Convolution</a:t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can treat these weights as a filter.</a:t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215" name="Google Shape;1215;p9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216" name="Google Shape;1216;p9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217" name="Google Shape;1217;p99"/>
          <p:cNvSpPr/>
          <p:nvPr/>
        </p:nvSpPr>
        <p:spPr>
          <a:xfrm flipH="1">
            <a:off x="5139063" y="2068100"/>
            <a:ext cx="535800" cy="535800"/>
          </a:xfrm>
          <a:prstGeom prst="ellipse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8" name="Google Shape;1218;p99"/>
          <p:cNvSpPr/>
          <p:nvPr/>
        </p:nvSpPr>
        <p:spPr>
          <a:xfrm flipH="1">
            <a:off x="5139063" y="2811525"/>
            <a:ext cx="535800" cy="535800"/>
          </a:xfrm>
          <a:prstGeom prst="ellipse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9" name="Google Shape;1219;p99"/>
          <p:cNvSpPr/>
          <p:nvPr/>
        </p:nvSpPr>
        <p:spPr>
          <a:xfrm flipH="1">
            <a:off x="5139063" y="3554950"/>
            <a:ext cx="535800" cy="535800"/>
          </a:xfrm>
          <a:prstGeom prst="ellipse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0" name="Google Shape;1220;p99"/>
          <p:cNvSpPr/>
          <p:nvPr/>
        </p:nvSpPr>
        <p:spPr>
          <a:xfrm flipH="1">
            <a:off x="3469138" y="1684600"/>
            <a:ext cx="535800" cy="535800"/>
          </a:xfrm>
          <a:prstGeom prst="ellipse">
            <a:avLst/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1" name="Google Shape;1221;p99"/>
          <p:cNvSpPr/>
          <p:nvPr/>
        </p:nvSpPr>
        <p:spPr>
          <a:xfrm flipH="1">
            <a:off x="3469138" y="2390175"/>
            <a:ext cx="535800" cy="535800"/>
          </a:xfrm>
          <a:prstGeom prst="ellipse">
            <a:avLst/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2" name="Google Shape;1222;p99"/>
          <p:cNvSpPr/>
          <p:nvPr/>
        </p:nvSpPr>
        <p:spPr>
          <a:xfrm flipH="1">
            <a:off x="3469138" y="3171450"/>
            <a:ext cx="535800" cy="535800"/>
          </a:xfrm>
          <a:prstGeom prst="ellipse">
            <a:avLst/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3" name="Google Shape;1223;p99"/>
          <p:cNvSpPr/>
          <p:nvPr/>
        </p:nvSpPr>
        <p:spPr>
          <a:xfrm flipH="1">
            <a:off x="3492038" y="3952725"/>
            <a:ext cx="535800" cy="535800"/>
          </a:xfrm>
          <a:prstGeom prst="ellipse">
            <a:avLst/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24" name="Google Shape;1224;p99"/>
          <p:cNvCxnSpPr>
            <a:stCxn id="1217" idx="6"/>
            <a:endCxn id="1220" idx="2"/>
          </p:cNvCxnSpPr>
          <p:nvPr/>
        </p:nvCxnSpPr>
        <p:spPr>
          <a:xfrm rot="10800000">
            <a:off x="4005063" y="1952600"/>
            <a:ext cx="1134000" cy="383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225" name="Google Shape;1225;p99"/>
          <p:cNvCxnSpPr>
            <a:endCxn id="1223" idx="2"/>
          </p:cNvCxnSpPr>
          <p:nvPr/>
        </p:nvCxnSpPr>
        <p:spPr>
          <a:xfrm flipH="1">
            <a:off x="4027838" y="3822825"/>
            <a:ext cx="1111200" cy="397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226" name="Google Shape;1226;p99"/>
          <p:cNvCxnSpPr>
            <a:endCxn id="1221" idx="2"/>
          </p:cNvCxnSpPr>
          <p:nvPr/>
        </p:nvCxnSpPr>
        <p:spPr>
          <a:xfrm rot="10800000">
            <a:off x="4004938" y="2658075"/>
            <a:ext cx="1134000" cy="4167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227" name="Google Shape;1227;p99"/>
          <p:cNvCxnSpPr>
            <a:stCxn id="1218" idx="6"/>
            <a:endCxn id="1222" idx="2"/>
          </p:cNvCxnSpPr>
          <p:nvPr/>
        </p:nvCxnSpPr>
        <p:spPr>
          <a:xfrm flipH="1">
            <a:off x="4005063" y="3079425"/>
            <a:ext cx="1134000" cy="360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228" name="Google Shape;1228;p99"/>
          <p:cNvCxnSpPr>
            <a:stCxn id="1229" idx="7"/>
          </p:cNvCxnSpPr>
          <p:nvPr/>
        </p:nvCxnSpPr>
        <p:spPr>
          <a:xfrm rot="10800000">
            <a:off x="5674754" y="2379991"/>
            <a:ext cx="1179900" cy="518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30" name="Google Shape;1230;p99"/>
          <p:cNvCxnSpPr>
            <a:stCxn id="1229" idx="5"/>
          </p:cNvCxnSpPr>
          <p:nvPr/>
        </p:nvCxnSpPr>
        <p:spPr>
          <a:xfrm flipH="1">
            <a:off x="5674754" y="3276959"/>
            <a:ext cx="1179900" cy="553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31" name="Google Shape;1231;p99"/>
          <p:cNvCxnSpPr/>
          <p:nvPr/>
        </p:nvCxnSpPr>
        <p:spPr>
          <a:xfrm rot="10800000">
            <a:off x="5674825" y="3087525"/>
            <a:ext cx="11214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29" name="Google Shape;1229;p99"/>
          <p:cNvSpPr/>
          <p:nvPr/>
        </p:nvSpPr>
        <p:spPr>
          <a:xfrm flipH="1">
            <a:off x="6776188" y="2819625"/>
            <a:ext cx="535800" cy="535800"/>
          </a:xfrm>
          <a:prstGeom prst="ellipse">
            <a:avLst/>
          </a:prstGeom>
          <a:solidFill>
            <a:srgbClr val="B4A7D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2" name="Google Shape;1232;p99"/>
          <p:cNvSpPr/>
          <p:nvPr/>
        </p:nvSpPr>
        <p:spPr>
          <a:xfrm flipH="1">
            <a:off x="5101138" y="1416825"/>
            <a:ext cx="535800" cy="535800"/>
          </a:xfrm>
          <a:prstGeom prst="ellipse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3" name="Google Shape;1233;p99"/>
          <p:cNvSpPr/>
          <p:nvPr/>
        </p:nvSpPr>
        <p:spPr>
          <a:xfrm flipH="1">
            <a:off x="3469138" y="979025"/>
            <a:ext cx="535800" cy="535800"/>
          </a:xfrm>
          <a:prstGeom prst="ellipse">
            <a:avLst/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4" name="Google Shape;1234;p99"/>
          <p:cNvSpPr/>
          <p:nvPr/>
        </p:nvSpPr>
        <p:spPr>
          <a:xfrm flipH="1">
            <a:off x="6776188" y="1876400"/>
            <a:ext cx="535800" cy="535800"/>
          </a:xfrm>
          <a:prstGeom prst="ellipse">
            <a:avLst/>
          </a:prstGeom>
          <a:solidFill>
            <a:srgbClr val="B4A7D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35" name="Google Shape;1235;p99"/>
          <p:cNvCxnSpPr>
            <a:stCxn id="1234" idx="7"/>
          </p:cNvCxnSpPr>
          <p:nvPr/>
        </p:nvCxnSpPr>
        <p:spPr>
          <a:xfrm rot="10800000">
            <a:off x="5645654" y="1650966"/>
            <a:ext cx="1209000" cy="303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36" name="Google Shape;1236;p99"/>
          <p:cNvCxnSpPr>
            <a:stCxn id="1229" idx="7"/>
          </p:cNvCxnSpPr>
          <p:nvPr/>
        </p:nvCxnSpPr>
        <p:spPr>
          <a:xfrm rot="10800000">
            <a:off x="5630954" y="1674691"/>
            <a:ext cx="1223700" cy="1223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37" name="Google Shape;1237;p99"/>
          <p:cNvCxnSpPr>
            <a:stCxn id="1234" idx="6"/>
            <a:endCxn id="1217" idx="2"/>
          </p:cNvCxnSpPr>
          <p:nvPr/>
        </p:nvCxnSpPr>
        <p:spPr>
          <a:xfrm flipH="1">
            <a:off x="5674888" y="2144300"/>
            <a:ext cx="1101300" cy="1917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38" name="Google Shape;1238;p99"/>
          <p:cNvCxnSpPr>
            <a:stCxn id="1234" idx="5"/>
            <a:endCxn id="1219" idx="2"/>
          </p:cNvCxnSpPr>
          <p:nvPr/>
        </p:nvCxnSpPr>
        <p:spPr>
          <a:xfrm flipH="1">
            <a:off x="5674754" y="2333734"/>
            <a:ext cx="1179900" cy="1489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39" name="Google Shape;1239;p99"/>
          <p:cNvCxnSpPr>
            <a:stCxn id="1234" idx="5"/>
            <a:endCxn id="1218" idx="2"/>
          </p:cNvCxnSpPr>
          <p:nvPr/>
        </p:nvCxnSpPr>
        <p:spPr>
          <a:xfrm flipH="1">
            <a:off x="5674754" y="2333734"/>
            <a:ext cx="1179900" cy="745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40" name="Google Shape;1240;p99"/>
          <p:cNvCxnSpPr>
            <a:stCxn id="1217" idx="6"/>
            <a:endCxn id="1233" idx="2"/>
          </p:cNvCxnSpPr>
          <p:nvPr/>
        </p:nvCxnSpPr>
        <p:spPr>
          <a:xfrm rot="10800000">
            <a:off x="4005063" y="1247000"/>
            <a:ext cx="1134000" cy="1089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1241" name="Google Shape;1241;p99"/>
          <p:cNvSpPr/>
          <p:nvPr/>
        </p:nvSpPr>
        <p:spPr>
          <a:xfrm flipH="1">
            <a:off x="3492038" y="4618400"/>
            <a:ext cx="535800" cy="535800"/>
          </a:xfrm>
          <a:prstGeom prst="ellipse">
            <a:avLst/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42" name="Google Shape;1242;p99"/>
          <p:cNvCxnSpPr>
            <a:stCxn id="1219" idx="6"/>
            <a:endCxn id="1241" idx="2"/>
          </p:cNvCxnSpPr>
          <p:nvPr/>
        </p:nvCxnSpPr>
        <p:spPr>
          <a:xfrm flipH="1">
            <a:off x="4027863" y="3822850"/>
            <a:ext cx="1111200" cy="1063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1243" name="Google Shape;1243;p99"/>
          <p:cNvSpPr txBox="1"/>
          <p:nvPr>
            <p:ph idx="1" type="body"/>
          </p:nvPr>
        </p:nvSpPr>
        <p:spPr>
          <a:xfrm>
            <a:off x="4133975" y="3707250"/>
            <a:ext cx="613800" cy="3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w1</a:t>
            </a:r>
            <a:endParaRPr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44" name="Google Shape;1244;p99"/>
          <p:cNvSpPr txBox="1"/>
          <p:nvPr>
            <p:ph idx="1" type="body"/>
          </p:nvPr>
        </p:nvSpPr>
        <p:spPr>
          <a:xfrm>
            <a:off x="4451650" y="4317075"/>
            <a:ext cx="613800" cy="3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w2</a:t>
            </a:r>
            <a:endParaRPr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8" name="Shape 1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" name="Google Shape;1249;p10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Deep Learning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50" name="Google Shape;1250;p100"/>
          <p:cNvSpPr txBox="1"/>
          <p:nvPr>
            <p:ph idx="1" type="body"/>
          </p:nvPr>
        </p:nvSpPr>
        <p:spPr>
          <a:xfrm>
            <a:off x="30050" y="967700"/>
            <a:ext cx="3315600" cy="373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1-D Convolution</a:t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y = w</a:t>
            </a:r>
            <a:r>
              <a:rPr baseline="-25000" lang="en" sz="24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r>
              <a:rPr lang="en" sz="24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x</a:t>
            </a:r>
            <a:r>
              <a:rPr baseline="-25000" lang="en" sz="24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r>
              <a:rPr lang="en" sz="24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 + w</a:t>
            </a:r>
            <a:r>
              <a:rPr baseline="-25000" lang="en" sz="24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24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x</a:t>
            </a:r>
            <a:r>
              <a:rPr baseline="-25000" lang="en" sz="24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endParaRPr baseline="-25000" sz="24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If (w</a:t>
            </a:r>
            <a:r>
              <a:rPr baseline="-25000" lang="en" sz="24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1,</a:t>
            </a:r>
            <a:r>
              <a:rPr lang="en" sz="24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w</a:t>
            </a:r>
            <a:r>
              <a:rPr baseline="-25000" lang="en" sz="24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24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) = (1,-1) Then y = x</a:t>
            </a:r>
            <a:r>
              <a:rPr baseline="-25000" lang="en" sz="24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r>
              <a:rPr lang="en" sz="24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 - x</a:t>
            </a:r>
            <a:r>
              <a:rPr baseline="-25000" lang="en" sz="24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endParaRPr sz="24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When is y at a maximum?</a:t>
            </a:r>
            <a:endParaRPr sz="24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(x</a:t>
            </a:r>
            <a:r>
              <a:rPr baseline="-25000" lang="en" sz="24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1,</a:t>
            </a:r>
            <a:r>
              <a:rPr lang="en" sz="24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x</a:t>
            </a:r>
            <a:r>
              <a:rPr baseline="-25000" lang="en" sz="24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24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) = (1,0)</a:t>
            </a:r>
            <a:endParaRPr sz="24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4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watermark.jpg" id="1251" name="Google Shape;1251;p10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252" name="Google Shape;1252;p10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253" name="Google Shape;1253;p100"/>
          <p:cNvSpPr/>
          <p:nvPr/>
        </p:nvSpPr>
        <p:spPr>
          <a:xfrm flipH="1">
            <a:off x="5139063" y="2068100"/>
            <a:ext cx="535800" cy="535800"/>
          </a:xfrm>
          <a:prstGeom prst="ellipse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4" name="Google Shape;1254;p100"/>
          <p:cNvSpPr/>
          <p:nvPr/>
        </p:nvSpPr>
        <p:spPr>
          <a:xfrm flipH="1">
            <a:off x="5139063" y="2811525"/>
            <a:ext cx="535800" cy="535800"/>
          </a:xfrm>
          <a:prstGeom prst="ellipse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5" name="Google Shape;1255;p100"/>
          <p:cNvSpPr/>
          <p:nvPr/>
        </p:nvSpPr>
        <p:spPr>
          <a:xfrm flipH="1">
            <a:off x="5139063" y="3554950"/>
            <a:ext cx="535800" cy="535800"/>
          </a:xfrm>
          <a:prstGeom prst="ellipse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6" name="Google Shape;1256;p100"/>
          <p:cNvSpPr/>
          <p:nvPr/>
        </p:nvSpPr>
        <p:spPr>
          <a:xfrm flipH="1">
            <a:off x="3469138" y="1684600"/>
            <a:ext cx="535800" cy="535800"/>
          </a:xfrm>
          <a:prstGeom prst="ellipse">
            <a:avLst/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7" name="Google Shape;1257;p100"/>
          <p:cNvSpPr/>
          <p:nvPr/>
        </p:nvSpPr>
        <p:spPr>
          <a:xfrm flipH="1">
            <a:off x="3469138" y="2390175"/>
            <a:ext cx="535800" cy="535800"/>
          </a:xfrm>
          <a:prstGeom prst="ellipse">
            <a:avLst/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8" name="Google Shape;1258;p100"/>
          <p:cNvSpPr/>
          <p:nvPr/>
        </p:nvSpPr>
        <p:spPr>
          <a:xfrm flipH="1">
            <a:off x="3469138" y="3171450"/>
            <a:ext cx="535800" cy="535800"/>
          </a:xfrm>
          <a:prstGeom prst="ellipse">
            <a:avLst/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9" name="Google Shape;1259;p100"/>
          <p:cNvSpPr/>
          <p:nvPr/>
        </p:nvSpPr>
        <p:spPr>
          <a:xfrm flipH="1">
            <a:off x="3492038" y="3952725"/>
            <a:ext cx="535800" cy="535800"/>
          </a:xfrm>
          <a:prstGeom prst="ellipse">
            <a:avLst/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60" name="Google Shape;1260;p100"/>
          <p:cNvCxnSpPr>
            <a:stCxn id="1253" idx="6"/>
            <a:endCxn id="1256" idx="2"/>
          </p:cNvCxnSpPr>
          <p:nvPr/>
        </p:nvCxnSpPr>
        <p:spPr>
          <a:xfrm rot="10800000">
            <a:off x="4005063" y="1952600"/>
            <a:ext cx="1134000" cy="383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261" name="Google Shape;1261;p100"/>
          <p:cNvCxnSpPr>
            <a:endCxn id="1259" idx="2"/>
          </p:cNvCxnSpPr>
          <p:nvPr/>
        </p:nvCxnSpPr>
        <p:spPr>
          <a:xfrm flipH="1">
            <a:off x="4027838" y="3822825"/>
            <a:ext cx="1111200" cy="397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262" name="Google Shape;1262;p100"/>
          <p:cNvCxnSpPr>
            <a:endCxn id="1257" idx="2"/>
          </p:cNvCxnSpPr>
          <p:nvPr/>
        </p:nvCxnSpPr>
        <p:spPr>
          <a:xfrm rot="10800000">
            <a:off x="4004938" y="2658075"/>
            <a:ext cx="1134000" cy="4167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263" name="Google Shape;1263;p100"/>
          <p:cNvCxnSpPr>
            <a:stCxn id="1254" idx="6"/>
            <a:endCxn id="1258" idx="2"/>
          </p:cNvCxnSpPr>
          <p:nvPr/>
        </p:nvCxnSpPr>
        <p:spPr>
          <a:xfrm flipH="1">
            <a:off x="4005063" y="3079425"/>
            <a:ext cx="1134000" cy="360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264" name="Google Shape;1264;p100"/>
          <p:cNvCxnSpPr>
            <a:stCxn id="1265" idx="7"/>
          </p:cNvCxnSpPr>
          <p:nvPr/>
        </p:nvCxnSpPr>
        <p:spPr>
          <a:xfrm rot="10800000">
            <a:off x="5674754" y="2379991"/>
            <a:ext cx="1179900" cy="518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66" name="Google Shape;1266;p100"/>
          <p:cNvCxnSpPr>
            <a:stCxn id="1265" idx="5"/>
          </p:cNvCxnSpPr>
          <p:nvPr/>
        </p:nvCxnSpPr>
        <p:spPr>
          <a:xfrm flipH="1">
            <a:off x="5674754" y="3276959"/>
            <a:ext cx="1179900" cy="553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67" name="Google Shape;1267;p100"/>
          <p:cNvCxnSpPr/>
          <p:nvPr/>
        </p:nvCxnSpPr>
        <p:spPr>
          <a:xfrm rot="10800000">
            <a:off x="5674825" y="3087525"/>
            <a:ext cx="11214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65" name="Google Shape;1265;p100"/>
          <p:cNvSpPr/>
          <p:nvPr/>
        </p:nvSpPr>
        <p:spPr>
          <a:xfrm flipH="1">
            <a:off x="6776188" y="2819625"/>
            <a:ext cx="535800" cy="535800"/>
          </a:xfrm>
          <a:prstGeom prst="ellipse">
            <a:avLst/>
          </a:prstGeom>
          <a:solidFill>
            <a:srgbClr val="B4A7D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8" name="Google Shape;1268;p100"/>
          <p:cNvSpPr/>
          <p:nvPr/>
        </p:nvSpPr>
        <p:spPr>
          <a:xfrm flipH="1">
            <a:off x="5101138" y="1416825"/>
            <a:ext cx="535800" cy="535800"/>
          </a:xfrm>
          <a:prstGeom prst="ellipse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9" name="Google Shape;1269;p100"/>
          <p:cNvSpPr/>
          <p:nvPr/>
        </p:nvSpPr>
        <p:spPr>
          <a:xfrm flipH="1">
            <a:off x="3469138" y="979025"/>
            <a:ext cx="535800" cy="535800"/>
          </a:xfrm>
          <a:prstGeom prst="ellipse">
            <a:avLst/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0" name="Google Shape;1270;p100"/>
          <p:cNvSpPr/>
          <p:nvPr/>
        </p:nvSpPr>
        <p:spPr>
          <a:xfrm flipH="1">
            <a:off x="6776188" y="1876400"/>
            <a:ext cx="535800" cy="535800"/>
          </a:xfrm>
          <a:prstGeom prst="ellipse">
            <a:avLst/>
          </a:prstGeom>
          <a:solidFill>
            <a:srgbClr val="B4A7D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71" name="Google Shape;1271;p100"/>
          <p:cNvCxnSpPr>
            <a:stCxn id="1270" idx="7"/>
          </p:cNvCxnSpPr>
          <p:nvPr/>
        </p:nvCxnSpPr>
        <p:spPr>
          <a:xfrm rot="10800000">
            <a:off x="5645654" y="1650966"/>
            <a:ext cx="1209000" cy="303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72" name="Google Shape;1272;p100"/>
          <p:cNvCxnSpPr>
            <a:stCxn id="1265" idx="7"/>
          </p:cNvCxnSpPr>
          <p:nvPr/>
        </p:nvCxnSpPr>
        <p:spPr>
          <a:xfrm rot="10800000">
            <a:off x="5630954" y="1674691"/>
            <a:ext cx="1223700" cy="1223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73" name="Google Shape;1273;p100"/>
          <p:cNvCxnSpPr>
            <a:stCxn id="1270" idx="6"/>
            <a:endCxn id="1253" idx="2"/>
          </p:cNvCxnSpPr>
          <p:nvPr/>
        </p:nvCxnSpPr>
        <p:spPr>
          <a:xfrm flipH="1">
            <a:off x="5674888" y="2144300"/>
            <a:ext cx="1101300" cy="1917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74" name="Google Shape;1274;p100"/>
          <p:cNvCxnSpPr>
            <a:stCxn id="1270" idx="5"/>
            <a:endCxn id="1255" idx="2"/>
          </p:cNvCxnSpPr>
          <p:nvPr/>
        </p:nvCxnSpPr>
        <p:spPr>
          <a:xfrm flipH="1">
            <a:off x="5674754" y="2333734"/>
            <a:ext cx="1179900" cy="1489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75" name="Google Shape;1275;p100"/>
          <p:cNvCxnSpPr>
            <a:stCxn id="1270" idx="5"/>
            <a:endCxn id="1254" idx="2"/>
          </p:cNvCxnSpPr>
          <p:nvPr/>
        </p:nvCxnSpPr>
        <p:spPr>
          <a:xfrm flipH="1">
            <a:off x="5674754" y="2333734"/>
            <a:ext cx="1179900" cy="745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76" name="Google Shape;1276;p100"/>
          <p:cNvCxnSpPr>
            <a:stCxn id="1253" idx="6"/>
            <a:endCxn id="1269" idx="2"/>
          </p:cNvCxnSpPr>
          <p:nvPr/>
        </p:nvCxnSpPr>
        <p:spPr>
          <a:xfrm rot="10800000">
            <a:off x="4005063" y="1247000"/>
            <a:ext cx="1134000" cy="1089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1277" name="Google Shape;1277;p100"/>
          <p:cNvSpPr/>
          <p:nvPr/>
        </p:nvSpPr>
        <p:spPr>
          <a:xfrm flipH="1">
            <a:off x="3492038" y="4618400"/>
            <a:ext cx="535800" cy="535800"/>
          </a:xfrm>
          <a:prstGeom prst="ellipse">
            <a:avLst/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78" name="Google Shape;1278;p100"/>
          <p:cNvCxnSpPr>
            <a:stCxn id="1255" idx="6"/>
            <a:endCxn id="1277" idx="2"/>
          </p:cNvCxnSpPr>
          <p:nvPr/>
        </p:nvCxnSpPr>
        <p:spPr>
          <a:xfrm flipH="1">
            <a:off x="4027863" y="3822850"/>
            <a:ext cx="1111200" cy="1063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1279" name="Google Shape;1279;p100"/>
          <p:cNvSpPr txBox="1"/>
          <p:nvPr>
            <p:ph idx="1" type="body"/>
          </p:nvPr>
        </p:nvSpPr>
        <p:spPr>
          <a:xfrm>
            <a:off x="4133975" y="3707250"/>
            <a:ext cx="613800" cy="3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w1</a:t>
            </a:r>
            <a:endParaRPr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80" name="Google Shape;1280;p100"/>
          <p:cNvSpPr txBox="1"/>
          <p:nvPr>
            <p:ph idx="1" type="body"/>
          </p:nvPr>
        </p:nvSpPr>
        <p:spPr>
          <a:xfrm>
            <a:off x="4451650" y="4317075"/>
            <a:ext cx="613800" cy="3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w2</a:t>
            </a:r>
            <a:endParaRPr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4" name="Shape 1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5" name="Google Shape;1285;p10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Deep Learning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86" name="Google Shape;1286;p101"/>
          <p:cNvSpPr txBox="1"/>
          <p:nvPr>
            <p:ph idx="1" type="body"/>
          </p:nvPr>
        </p:nvSpPr>
        <p:spPr>
          <a:xfrm>
            <a:off x="30050" y="967700"/>
            <a:ext cx="3315600" cy="373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1-D Convolution</a:t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y = w</a:t>
            </a:r>
            <a:r>
              <a:rPr baseline="-25000" lang="en" sz="24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r>
              <a:rPr lang="en" sz="24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x</a:t>
            </a:r>
            <a:r>
              <a:rPr baseline="-25000" lang="en" sz="24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r>
              <a:rPr lang="en" sz="24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 + w</a:t>
            </a:r>
            <a:r>
              <a:rPr baseline="-25000" lang="en" sz="24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24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x</a:t>
            </a:r>
            <a:r>
              <a:rPr baseline="-25000" lang="en" sz="24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endParaRPr baseline="-25000" sz="24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If (w</a:t>
            </a:r>
            <a:r>
              <a:rPr baseline="-25000" lang="en" sz="24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1,</a:t>
            </a:r>
            <a:r>
              <a:rPr lang="en" sz="24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w</a:t>
            </a:r>
            <a:r>
              <a:rPr baseline="-25000" lang="en" sz="24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24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) = (1,-1) Then y = x</a:t>
            </a:r>
            <a:r>
              <a:rPr baseline="-25000" lang="en" sz="24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r>
              <a:rPr lang="en" sz="24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 - x</a:t>
            </a:r>
            <a:r>
              <a:rPr baseline="-25000" lang="en" sz="24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endParaRPr sz="24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When is y at a maximum?</a:t>
            </a:r>
            <a:endParaRPr sz="24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(x</a:t>
            </a:r>
            <a:r>
              <a:rPr baseline="-25000" lang="en" sz="24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1,</a:t>
            </a:r>
            <a:r>
              <a:rPr lang="en" sz="24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x</a:t>
            </a:r>
            <a:r>
              <a:rPr baseline="-25000" lang="en" sz="24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24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) = (1,0)</a:t>
            </a:r>
            <a:endParaRPr sz="24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4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watermark.jpg" id="1287" name="Google Shape;1287;p10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288" name="Google Shape;1288;p10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289" name="Google Shape;1289;p101"/>
          <p:cNvSpPr/>
          <p:nvPr/>
        </p:nvSpPr>
        <p:spPr>
          <a:xfrm flipH="1">
            <a:off x="5139063" y="2068100"/>
            <a:ext cx="535800" cy="535800"/>
          </a:xfrm>
          <a:prstGeom prst="ellipse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0" name="Google Shape;1290;p101"/>
          <p:cNvSpPr/>
          <p:nvPr/>
        </p:nvSpPr>
        <p:spPr>
          <a:xfrm flipH="1">
            <a:off x="5139063" y="2811525"/>
            <a:ext cx="535800" cy="535800"/>
          </a:xfrm>
          <a:prstGeom prst="ellipse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1" name="Google Shape;1291;p101"/>
          <p:cNvSpPr/>
          <p:nvPr/>
        </p:nvSpPr>
        <p:spPr>
          <a:xfrm flipH="1">
            <a:off x="5139063" y="3554950"/>
            <a:ext cx="535800" cy="535800"/>
          </a:xfrm>
          <a:prstGeom prst="ellipse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2" name="Google Shape;1292;p101"/>
          <p:cNvSpPr/>
          <p:nvPr/>
        </p:nvSpPr>
        <p:spPr>
          <a:xfrm flipH="1">
            <a:off x="3469138" y="1684600"/>
            <a:ext cx="535800" cy="535800"/>
          </a:xfrm>
          <a:prstGeom prst="ellipse">
            <a:avLst/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3" name="Google Shape;1293;p101"/>
          <p:cNvSpPr/>
          <p:nvPr/>
        </p:nvSpPr>
        <p:spPr>
          <a:xfrm flipH="1">
            <a:off x="3469138" y="2390175"/>
            <a:ext cx="535800" cy="535800"/>
          </a:xfrm>
          <a:prstGeom prst="ellipse">
            <a:avLst/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4" name="Google Shape;1294;p101"/>
          <p:cNvSpPr/>
          <p:nvPr/>
        </p:nvSpPr>
        <p:spPr>
          <a:xfrm flipH="1">
            <a:off x="3469138" y="3171450"/>
            <a:ext cx="535800" cy="535800"/>
          </a:xfrm>
          <a:prstGeom prst="ellipse">
            <a:avLst/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5" name="Google Shape;1295;p101"/>
          <p:cNvSpPr/>
          <p:nvPr/>
        </p:nvSpPr>
        <p:spPr>
          <a:xfrm flipH="1">
            <a:off x="3492038" y="3952725"/>
            <a:ext cx="535800" cy="535800"/>
          </a:xfrm>
          <a:prstGeom prst="ellipse">
            <a:avLst/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96" name="Google Shape;1296;p101"/>
          <p:cNvCxnSpPr>
            <a:stCxn id="1289" idx="6"/>
            <a:endCxn id="1292" idx="2"/>
          </p:cNvCxnSpPr>
          <p:nvPr/>
        </p:nvCxnSpPr>
        <p:spPr>
          <a:xfrm rot="10800000">
            <a:off x="4005063" y="1952600"/>
            <a:ext cx="1134000" cy="383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297" name="Google Shape;1297;p101"/>
          <p:cNvCxnSpPr>
            <a:endCxn id="1295" idx="2"/>
          </p:cNvCxnSpPr>
          <p:nvPr/>
        </p:nvCxnSpPr>
        <p:spPr>
          <a:xfrm flipH="1">
            <a:off x="4027838" y="3822825"/>
            <a:ext cx="1111200" cy="397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298" name="Google Shape;1298;p101"/>
          <p:cNvCxnSpPr>
            <a:endCxn id="1293" idx="2"/>
          </p:cNvCxnSpPr>
          <p:nvPr/>
        </p:nvCxnSpPr>
        <p:spPr>
          <a:xfrm rot="10800000">
            <a:off x="4004938" y="2658075"/>
            <a:ext cx="1134000" cy="4167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299" name="Google Shape;1299;p101"/>
          <p:cNvCxnSpPr>
            <a:stCxn id="1290" idx="6"/>
            <a:endCxn id="1294" idx="2"/>
          </p:cNvCxnSpPr>
          <p:nvPr/>
        </p:nvCxnSpPr>
        <p:spPr>
          <a:xfrm flipH="1">
            <a:off x="4005063" y="3079425"/>
            <a:ext cx="1134000" cy="360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300" name="Google Shape;1300;p101"/>
          <p:cNvCxnSpPr>
            <a:stCxn id="1301" idx="7"/>
          </p:cNvCxnSpPr>
          <p:nvPr/>
        </p:nvCxnSpPr>
        <p:spPr>
          <a:xfrm rot="10800000">
            <a:off x="5674754" y="2379991"/>
            <a:ext cx="1179900" cy="518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02" name="Google Shape;1302;p101"/>
          <p:cNvCxnSpPr>
            <a:stCxn id="1301" idx="5"/>
          </p:cNvCxnSpPr>
          <p:nvPr/>
        </p:nvCxnSpPr>
        <p:spPr>
          <a:xfrm flipH="1">
            <a:off x="5674754" y="3276959"/>
            <a:ext cx="1179900" cy="553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03" name="Google Shape;1303;p101"/>
          <p:cNvCxnSpPr/>
          <p:nvPr/>
        </p:nvCxnSpPr>
        <p:spPr>
          <a:xfrm rot="10800000">
            <a:off x="5674825" y="3087525"/>
            <a:ext cx="11214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01" name="Google Shape;1301;p101"/>
          <p:cNvSpPr/>
          <p:nvPr/>
        </p:nvSpPr>
        <p:spPr>
          <a:xfrm flipH="1">
            <a:off x="6776188" y="2819625"/>
            <a:ext cx="535800" cy="535800"/>
          </a:xfrm>
          <a:prstGeom prst="ellipse">
            <a:avLst/>
          </a:prstGeom>
          <a:solidFill>
            <a:srgbClr val="B4A7D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4" name="Google Shape;1304;p101"/>
          <p:cNvSpPr/>
          <p:nvPr/>
        </p:nvSpPr>
        <p:spPr>
          <a:xfrm flipH="1">
            <a:off x="5101138" y="1416825"/>
            <a:ext cx="535800" cy="535800"/>
          </a:xfrm>
          <a:prstGeom prst="ellipse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5" name="Google Shape;1305;p101"/>
          <p:cNvSpPr/>
          <p:nvPr/>
        </p:nvSpPr>
        <p:spPr>
          <a:xfrm flipH="1">
            <a:off x="3469138" y="979025"/>
            <a:ext cx="535800" cy="535800"/>
          </a:xfrm>
          <a:prstGeom prst="ellipse">
            <a:avLst/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6" name="Google Shape;1306;p101"/>
          <p:cNvSpPr/>
          <p:nvPr/>
        </p:nvSpPr>
        <p:spPr>
          <a:xfrm flipH="1">
            <a:off x="6776188" y="1876400"/>
            <a:ext cx="535800" cy="535800"/>
          </a:xfrm>
          <a:prstGeom prst="ellipse">
            <a:avLst/>
          </a:prstGeom>
          <a:solidFill>
            <a:srgbClr val="B4A7D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07" name="Google Shape;1307;p101"/>
          <p:cNvCxnSpPr>
            <a:stCxn id="1306" idx="7"/>
          </p:cNvCxnSpPr>
          <p:nvPr/>
        </p:nvCxnSpPr>
        <p:spPr>
          <a:xfrm rot="10800000">
            <a:off x="5645654" y="1650966"/>
            <a:ext cx="1209000" cy="303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08" name="Google Shape;1308;p101"/>
          <p:cNvCxnSpPr>
            <a:stCxn id="1301" idx="7"/>
          </p:cNvCxnSpPr>
          <p:nvPr/>
        </p:nvCxnSpPr>
        <p:spPr>
          <a:xfrm rot="10800000">
            <a:off x="5630954" y="1674691"/>
            <a:ext cx="1223700" cy="1223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09" name="Google Shape;1309;p101"/>
          <p:cNvCxnSpPr>
            <a:stCxn id="1306" idx="6"/>
            <a:endCxn id="1289" idx="2"/>
          </p:cNvCxnSpPr>
          <p:nvPr/>
        </p:nvCxnSpPr>
        <p:spPr>
          <a:xfrm flipH="1">
            <a:off x="5674888" y="2144300"/>
            <a:ext cx="1101300" cy="1917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10" name="Google Shape;1310;p101"/>
          <p:cNvCxnSpPr>
            <a:stCxn id="1306" idx="5"/>
            <a:endCxn id="1291" idx="2"/>
          </p:cNvCxnSpPr>
          <p:nvPr/>
        </p:nvCxnSpPr>
        <p:spPr>
          <a:xfrm flipH="1">
            <a:off x="5674754" y="2333734"/>
            <a:ext cx="1179900" cy="1489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11" name="Google Shape;1311;p101"/>
          <p:cNvCxnSpPr>
            <a:stCxn id="1306" idx="5"/>
            <a:endCxn id="1290" idx="2"/>
          </p:cNvCxnSpPr>
          <p:nvPr/>
        </p:nvCxnSpPr>
        <p:spPr>
          <a:xfrm flipH="1">
            <a:off x="5674754" y="2333734"/>
            <a:ext cx="1179900" cy="745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12" name="Google Shape;1312;p101"/>
          <p:cNvCxnSpPr>
            <a:stCxn id="1289" idx="6"/>
            <a:endCxn id="1305" idx="2"/>
          </p:cNvCxnSpPr>
          <p:nvPr/>
        </p:nvCxnSpPr>
        <p:spPr>
          <a:xfrm rot="10800000">
            <a:off x="4005063" y="1247000"/>
            <a:ext cx="1134000" cy="1089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1313" name="Google Shape;1313;p101"/>
          <p:cNvSpPr/>
          <p:nvPr/>
        </p:nvSpPr>
        <p:spPr>
          <a:xfrm flipH="1">
            <a:off x="3492038" y="4618400"/>
            <a:ext cx="535800" cy="535800"/>
          </a:xfrm>
          <a:prstGeom prst="ellipse">
            <a:avLst/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14" name="Google Shape;1314;p101"/>
          <p:cNvCxnSpPr>
            <a:stCxn id="1291" idx="6"/>
            <a:endCxn id="1313" idx="2"/>
          </p:cNvCxnSpPr>
          <p:nvPr/>
        </p:nvCxnSpPr>
        <p:spPr>
          <a:xfrm flipH="1">
            <a:off x="4027863" y="3822850"/>
            <a:ext cx="1111200" cy="1063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1315" name="Google Shape;1315;p101"/>
          <p:cNvSpPr txBox="1"/>
          <p:nvPr>
            <p:ph idx="1" type="body"/>
          </p:nvPr>
        </p:nvSpPr>
        <p:spPr>
          <a:xfrm>
            <a:off x="4133975" y="3707250"/>
            <a:ext cx="613800" cy="3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w1</a:t>
            </a:r>
            <a:endParaRPr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16" name="Google Shape;1316;p101"/>
          <p:cNvSpPr txBox="1"/>
          <p:nvPr>
            <p:ph idx="1" type="body"/>
          </p:nvPr>
        </p:nvSpPr>
        <p:spPr>
          <a:xfrm>
            <a:off x="4451650" y="4317075"/>
            <a:ext cx="613800" cy="3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w2</a:t>
            </a:r>
            <a:endParaRPr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17" name="Google Shape;1317;p101"/>
          <p:cNvSpPr txBox="1"/>
          <p:nvPr>
            <p:ph idx="1" type="body"/>
          </p:nvPr>
        </p:nvSpPr>
        <p:spPr>
          <a:xfrm>
            <a:off x="4106275" y="2390513"/>
            <a:ext cx="613800" cy="3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w1</a:t>
            </a:r>
            <a:endParaRPr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18" name="Google Shape;1318;p101"/>
          <p:cNvSpPr txBox="1"/>
          <p:nvPr>
            <p:ph idx="1" type="body"/>
          </p:nvPr>
        </p:nvSpPr>
        <p:spPr>
          <a:xfrm>
            <a:off x="4062925" y="2955263"/>
            <a:ext cx="613800" cy="3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w2</a:t>
            </a:r>
            <a:endParaRPr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19" name="Google Shape;1319;p101"/>
          <p:cNvSpPr txBox="1"/>
          <p:nvPr>
            <p:ph idx="1" type="body"/>
          </p:nvPr>
        </p:nvSpPr>
        <p:spPr>
          <a:xfrm>
            <a:off x="4265175" y="1239550"/>
            <a:ext cx="613800" cy="3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w1</a:t>
            </a:r>
            <a:endParaRPr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20" name="Google Shape;1320;p101"/>
          <p:cNvSpPr txBox="1"/>
          <p:nvPr>
            <p:ph idx="1" type="body"/>
          </p:nvPr>
        </p:nvSpPr>
        <p:spPr>
          <a:xfrm>
            <a:off x="4027875" y="1991725"/>
            <a:ext cx="613800" cy="3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w2</a:t>
            </a:r>
            <a:endParaRPr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Deep Learning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3" name="Google Shape;143;p21"/>
          <p:cNvSpPr txBox="1"/>
          <p:nvPr>
            <p:ph idx="1" type="body"/>
          </p:nvPr>
        </p:nvSpPr>
        <p:spPr>
          <a:xfrm>
            <a:off x="311700" y="1152475"/>
            <a:ext cx="8748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Montserrat"/>
              <a:buChar char="●"/>
            </a:pP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Neural Network</a:t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9100" lvl="1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Montserrat"/>
              <a:buChar char="○"/>
            </a:pP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Input Layer</a:t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9100" lvl="1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Montserrat"/>
              <a:buChar char="○"/>
            </a:pP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Hidden Layers</a:t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9100" lvl="1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Montserrat"/>
              <a:buChar char="○"/>
            </a:pP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Output Layer</a:t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910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Montserrat"/>
              <a:buChar char="●"/>
            </a:pP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More layers → More Abstraction</a:t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44" name="Google Shape;144;p2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45" name="Google Shape;145;p2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24" name="Shape 1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5" name="Google Shape;1325;p10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Deep Learning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26" name="Google Shape;1326;p102"/>
          <p:cNvSpPr txBox="1"/>
          <p:nvPr>
            <p:ph idx="1" type="body"/>
          </p:nvPr>
        </p:nvSpPr>
        <p:spPr>
          <a:xfrm>
            <a:off x="30050" y="967700"/>
            <a:ext cx="3315600" cy="373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1-D Convolution</a:t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We now have a set of weights that can act as a filter for edge detection!</a:t>
            </a:r>
            <a:endParaRPr sz="24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We can then expand this idea to multiple filters.</a:t>
            </a:r>
            <a:endParaRPr sz="24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4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watermark.jpg" id="1327" name="Google Shape;1327;p10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328" name="Google Shape;1328;p10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329" name="Google Shape;1329;p102"/>
          <p:cNvSpPr/>
          <p:nvPr/>
        </p:nvSpPr>
        <p:spPr>
          <a:xfrm flipH="1">
            <a:off x="5139063" y="2068100"/>
            <a:ext cx="535800" cy="535800"/>
          </a:xfrm>
          <a:prstGeom prst="ellipse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0" name="Google Shape;1330;p102"/>
          <p:cNvSpPr/>
          <p:nvPr/>
        </p:nvSpPr>
        <p:spPr>
          <a:xfrm flipH="1">
            <a:off x="5139063" y="2811525"/>
            <a:ext cx="535800" cy="535800"/>
          </a:xfrm>
          <a:prstGeom prst="ellipse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1" name="Google Shape;1331;p102"/>
          <p:cNvSpPr/>
          <p:nvPr/>
        </p:nvSpPr>
        <p:spPr>
          <a:xfrm flipH="1">
            <a:off x="5139063" y="3554950"/>
            <a:ext cx="535800" cy="535800"/>
          </a:xfrm>
          <a:prstGeom prst="ellipse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2" name="Google Shape;1332;p102"/>
          <p:cNvSpPr/>
          <p:nvPr/>
        </p:nvSpPr>
        <p:spPr>
          <a:xfrm flipH="1">
            <a:off x="3469138" y="1684600"/>
            <a:ext cx="535800" cy="535800"/>
          </a:xfrm>
          <a:prstGeom prst="ellipse">
            <a:avLst/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3" name="Google Shape;1333;p102"/>
          <p:cNvSpPr/>
          <p:nvPr/>
        </p:nvSpPr>
        <p:spPr>
          <a:xfrm flipH="1">
            <a:off x="3469138" y="2390175"/>
            <a:ext cx="535800" cy="535800"/>
          </a:xfrm>
          <a:prstGeom prst="ellipse">
            <a:avLst/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4" name="Google Shape;1334;p102"/>
          <p:cNvSpPr/>
          <p:nvPr/>
        </p:nvSpPr>
        <p:spPr>
          <a:xfrm flipH="1">
            <a:off x="3469138" y="3171450"/>
            <a:ext cx="535800" cy="535800"/>
          </a:xfrm>
          <a:prstGeom prst="ellipse">
            <a:avLst/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5" name="Google Shape;1335;p102"/>
          <p:cNvSpPr/>
          <p:nvPr/>
        </p:nvSpPr>
        <p:spPr>
          <a:xfrm flipH="1">
            <a:off x="3492038" y="3952725"/>
            <a:ext cx="535800" cy="535800"/>
          </a:xfrm>
          <a:prstGeom prst="ellipse">
            <a:avLst/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36" name="Google Shape;1336;p102"/>
          <p:cNvCxnSpPr>
            <a:stCxn id="1329" idx="6"/>
            <a:endCxn id="1332" idx="2"/>
          </p:cNvCxnSpPr>
          <p:nvPr/>
        </p:nvCxnSpPr>
        <p:spPr>
          <a:xfrm rot="10800000">
            <a:off x="4005063" y="1952600"/>
            <a:ext cx="1134000" cy="383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337" name="Google Shape;1337;p102"/>
          <p:cNvCxnSpPr>
            <a:endCxn id="1335" idx="2"/>
          </p:cNvCxnSpPr>
          <p:nvPr/>
        </p:nvCxnSpPr>
        <p:spPr>
          <a:xfrm flipH="1">
            <a:off x="4027838" y="3822825"/>
            <a:ext cx="1111200" cy="397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338" name="Google Shape;1338;p102"/>
          <p:cNvCxnSpPr>
            <a:endCxn id="1333" idx="2"/>
          </p:cNvCxnSpPr>
          <p:nvPr/>
        </p:nvCxnSpPr>
        <p:spPr>
          <a:xfrm rot="10800000">
            <a:off x="4004938" y="2658075"/>
            <a:ext cx="1134000" cy="4167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339" name="Google Shape;1339;p102"/>
          <p:cNvCxnSpPr>
            <a:stCxn id="1330" idx="6"/>
            <a:endCxn id="1334" idx="2"/>
          </p:cNvCxnSpPr>
          <p:nvPr/>
        </p:nvCxnSpPr>
        <p:spPr>
          <a:xfrm flipH="1">
            <a:off x="4005063" y="3079425"/>
            <a:ext cx="1134000" cy="360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340" name="Google Shape;1340;p102"/>
          <p:cNvCxnSpPr>
            <a:stCxn id="1341" idx="7"/>
          </p:cNvCxnSpPr>
          <p:nvPr/>
        </p:nvCxnSpPr>
        <p:spPr>
          <a:xfrm rot="10800000">
            <a:off x="5674754" y="2379991"/>
            <a:ext cx="1179900" cy="518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42" name="Google Shape;1342;p102"/>
          <p:cNvCxnSpPr>
            <a:stCxn id="1341" idx="5"/>
          </p:cNvCxnSpPr>
          <p:nvPr/>
        </p:nvCxnSpPr>
        <p:spPr>
          <a:xfrm flipH="1">
            <a:off x="5674754" y="3276959"/>
            <a:ext cx="1179900" cy="553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43" name="Google Shape;1343;p102"/>
          <p:cNvCxnSpPr/>
          <p:nvPr/>
        </p:nvCxnSpPr>
        <p:spPr>
          <a:xfrm rot="10800000">
            <a:off x="5674825" y="3087525"/>
            <a:ext cx="11214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41" name="Google Shape;1341;p102"/>
          <p:cNvSpPr/>
          <p:nvPr/>
        </p:nvSpPr>
        <p:spPr>
          <a:xfrm flipH="1">
            <a:off x="6776188" y="2819625"/>
            <a:ext cx="535800" cy="535800"/>
          </a:xfrm>
          <a:prstGeom prst="ellipse">
            <a:avLst/>
          </a:prstGeom>
          <a:solidFill>
            <a:srgbClr val="B4A7D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4" name="Google Shape;1344;p102"/>
          <p:cNvSpPr/>
          <p:nvPr/>
        </p:nvSpPr>
        <p:spPr>
          <a:xfrm flipH="1">
            <a:off x="5101138" y="1416825"/>
            <a:ext cx="535800" cy="535800"/>
          </a:xfrm>
          <a:prstGeom prst="ellipse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5" name="Google Shape;1345;p102"/>
          <p:cNvSpPr/>
          <p:nvPr/>
        </p:nvSpPr>
        <p:spPr>
          <a:xfrm flipH="1">
            <a:off x="3469138" y="979025"/>
            <a:ext cx="535800" cy="535800"/>
          </a:xfrm>
          <a:prstGeom prst="ellipse">
            <a:avLst/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6" name="Google Shape;1346;p102"/>
          <p:cNvSpPr/>
          <p:nvPr/>
        </p:nvSpPr>
        <p:spPr>
          <a:xfrm flipH="1">
            <a:off x="6776188" y="1876400"/>
            <a:ext cx="535800" cy="535800"/>
          </a:xfrm>
          <a:prstGeom prst="ellipse">
            <a:avLst/>
          </a:prstGeom>
          <a:solidFill>
            <a:srgbClr val="B4A7D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47" name="Google Shape;1347;p102"/>
          <p:cNvCxnSpPr>
            <a:stCxn id="1346" idx="7"/>
          </p:cNvCxnSpPr>
          <p:nvPr/>
        </p:nvCxnSpPr>
        <p:spPr>
          <a:xfrm rot="10800000">
            <a:off x="5645654" y="1650966"/>
            <a:ext cx="1209000" cy="303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48" name="Google Shape;1348;p102"/>
          <p:cNvCxnSpPr>
            <a:stCxn id="1341" idx="7"/>
          </p:cNvCxnSpPr>
          <p:nvPr/>
        </p:nvCxnSpPr>
        <p:spPr>
          <a:xfrm rot="10800000">
            <a:off x="5630954" y="1674691"/>
            <a:ext cx="1223700" cy="1223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49" name="Google Shape;1349;p102"/>
          <p:cNvCxnSpPr>
            <a:stCxn id="1346" idx="6"/>
            <a:endCxn id="1329" idx="2"/>
          </p:cNvCxnSpPr>
          <p:nvPr/>
        </p:nvCxnSpPr>
        <p:spPr>
          <a:xfrm flipH="1">
            <a:off x="5674888" y="2144300"/>
            <a:ext cx="1101300" cy="1917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50" name="Google Shape;1350;p102"/>
          <p:cNvCxnSpPr>
            <a:stCxn id="1346" idx="5"/>
            <a:endCxn id="1331" idx="2"/>
          </p:cNvCxnSpPr>
          <p:nvPr/>
        </p:nvCxnSpPr>
        <p:spPr>
          <a:xfrm flipH="1">
            <a:off x="5674754" y="2333734"/>
            <a:ext cx="1179900" cy="1489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51" name="Google Shape;1351;p102"/>
          <p:cNvCxnSpPr>
            <a:stCxn id="1346" idx="5"/>
            <a:endCxn id="1330" idx="2"/>
          </p:cNvCxnSpPr>
          <p:nvPr/>
        </p:nvCxnSpPr>
        <p:spPr>
          <a:xfrm flipH="1">
            <a:off x="5674754" y="2333734"/>
            <a:ext cx="1179900" cy="745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52" name="Google Shape;1352;p102"/>
          <p:cNvCxnSpPr>
            <a:stCxn id="1329" idx="6"/>
            <a:endCxn id="1345" idx="2"/>
          </p:cNvCxnSpPr>
          <p:nvPr/>
        </p:nvCxnSpPr>
        <p:spPr>
          <a:xfrm rot="10800000">
            <a:off x="4005063" y="1247000"/>
            <a:ext cx="1134000" cy="1089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1353" name="Google Shape;1353;p102"/>
          <p:cNvSpPr/>
          <p:nvPr/>
        </p:nvSpPr>
        <p:spPr>
          <a:xfrm flipH="1">
            <a:off x="3492038" y="4618400"/>
            <a:ext cx="535800" cy="535800"/>
          </a:xfrm>
          <a:prstGeom prst="ellipse">
            <a:avLst/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54" name="Google Shape;1354;p102"/>
          <p:cNvCxnSpPr>
            <a:stCxn id="1331" idx="6"/>
            <a:endCxn id="1353" idx="2"/>
          </p:cNvCxnSpPr>
          <p:nvPr/>
        </p:nvCxnSpPr>
        <p:spPr>
          <a:xfrm flipH="1">
            <a:off x="4027863" y="3822850"/>
            <a:ext cx="1111200" cy="1063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1355" name="Google Shape;1355;p102"/>
          <p:cNvSpPr txBox="1"/>
          <p:nvPr>
            <p:ph idx="1" type="body"/>
          </p:nvPr>
        </p:nvSpPr>
        <p:spPr>
          <a:xfrm>
            <a:off x="4133975" y="3707250"/>
            <a:ext cx="613800" cy="3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w1</a:t>
            </a:r>
            <a:endParaRPr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56" name="Google Shape;1356;p102"/>
          <p:cNvSpPr txBox="1"/>
          <p:nvPr>
            <p:ph idx="1" type="body"/>
          </p:nvPr>
        </p:nvSpPr>
        <p:spPr>
          <a:xfrm>
            <a:off x="4451650" y="4317075"/>
            <a:ext cx="613800" cy="3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w2</a:t>
            </a:r>
            <a:endParaRPr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57" name="Google Shape;1357;p102"/>
          <p:cNvSpPr txBox="1"/>
          <p:nvPr>
            <p:ph idx="1" type="body"/>
          </p:nvPr>
        </p:nvSpPr>
        <p:spPr>
          <a:xfrm>
            <a:off x="4106275" y="2390513"/>
            <a:ext cx="613800" cy="3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w1</a:t>
            </a:r>
            <a:endParaRPr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58" name="Google Shape;1358;p102"/>
          <p:cNvSpPr txBox="1"/>
          <p:nvPr>
            <p:ph idx="1" type="body"/>
          </p:nvPr>
        </p:nvSpPr>
        <p:spPr>
          <a:xfrm>
            <a:off x="4062925" y="2955263"/>
            <a:ext cx="613800" cy="3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w2</a:t>
            </a:r>
            <a:endParaRPr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59" name="Google Shape;1359;p102"/>
          <p:cNvSpPr txBox="1"/>
          <p:nvPr>
            <p:ph idx="1" type="body"/>
          </p:nvPr>
        </p:nvSpPr>
        <p:spPr>
          <a:xfrm>
            <a:off x="4265175" y="1239550"/>
            <a:ext cx="613800" cy="3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w1</a:t>
            </a:r>
            <a:endParaRPr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60" name="Google Shape;1360;p102"/>
          <p:cNvSpPr txBox="1"/>
          <p:nvPr>
            <p:ph idx="1" type="body"/>
          </p:nvPr>
        </p:nvSpPr>
        <p:spPr>
          <a:xfrm>
            <a:off x="4027875" y="1991725"/>
            <a:ext cx="613800" cy="3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w2</a:t>
            </a:r>
            <a:endParaRPr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4" name="Shape 1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5" name="Google Shape;1365;p10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Deep Learning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66" name="Google Shape;1366;p103"/>
          <p:cNvSpPr txBox="1"/>
          <p:nvPr>
            <p:ph idx="1" type="body"/>
          </p:nvPr>
        </p:nvSpPr>
        <p:spPr>
          <a:xfrm>
            <a:off x="30050" y="967700"/>
            <a:ext cx="3315600" cy="373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1-D Convolution</a:t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Filters: 1</a:t>
            </a:r>
            <a:endParaRPr sz="24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Filter Size: 2</a:t>
            </a:r>
            <a:endParaRPr sz="24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Stride: 2</a:t>
            </a:r>
            <a:endParaRPr sz="24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watermark.jpg" id="1367" name="Google Shape;1367;p10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368" name="Google Shape;1368;p10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369" name="Google Shape;1369;p103"/>
          <p:cNvSpPr/>
          <p:nvPr/>
        </p:nvSpPr>
        <p:spPr>
          <a:xfrm flipH="1">
            <a:off x="5139063" y="2068100"/>
            <a:ext cx="535800" cy="535800"/>
          </a:xfrm>
          <a:prstGeom prst="ellipse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0" name="Google Shape;1370;p103"/>
          <p:cNvSpPr/>
          <p:nvPr/>
        </p:nvSpPr>
        <p:spPr>
          <a:xfrm flipH="1">
            <a:off x="5139063" y="2811525"/>
            <a:ext cx="535800" cy="535800"/>
          </a:xfrm>
          <a:prstGeom prst="ellipse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1" name="Google Shape;1371;p103"/>
          <p:cNvSpPr/>
          <p:nvPr/>
        </p:nvSpPr>
        <p:spPr>
          <a:xfrm flipH="1">
            <a:off x="5139063" y="3554950"/>
            <a:ext cx="535800" cy="535800"/>
          </a:xfrm>
          <a:prstGeom prst="ellipse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2" name="Google Shape;1372;p103"/>
          <p:cNvSpPr/>
          <p:nvPr/>
        </p:nvSpPr>
        <p:spPr>
          <a:xfrm flipH="1">
            <a:off x="3469138" y="1684600"/>
            <a:ext cx="535800" cy="535800"/>
          </a:xfrm>
          <a:prstGeom prst="ellipse">
            <a:avLst/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3" name="Google Shape;1373;p103"/>
          <p:cNvSpPr/>
          <p:nvPr/>
        </p:nvSpPr>
        <p:spPr>
          <a:xfrm flipH="1">
            <a:off x="3469138" y="2390175"/>
            <a:ext cx="535800" cy="535800"/>
          </a:xfrm>
          <a:prstGeom prst="ellipse">
            <a:avLst/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4" name="Google Shape;1374;p103"/>
          <p:cNvSpPr/>
          <p:nvPr/>
        </p:nvSpPr>
        <p:spPr>
          <a:xfrm flipH="1">
            <a:off x="3469138" y="3171450"/>
            <a:ext cx="535800" cy="535800"/>
          </a:xfrm>
          <a:prstGeom prst="ellipse">
            <a:avLst/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5" name="Google Shape;1375;p103"/>
          <p:cNvSpPr/>
          <p:nvPr/>
        </p:nvSpPr>
        <p:spPr>
          <a:xfrm flipH="1">
            <a:off x="3492038" y="3952725"/>
            <a:ext cx="535800" cy="535800"/>
          </a:xfrm>
          <a:prstGeom prst="ellipse">
            <a:avLst/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76" name="Google Shape;1376;p103"/>
          <p:cNvCxnSpPr>
            <a:stCxn id="1369" idx="6"/>
            <a:endCxn id="1372" idx="2"/>
          </p:cNvCxnSpPr>
          <p:nvPr/>
        </p:nvCxnSpPr>
        <p:spPr>
          <a:xfrm rot="10800000">
            <a:off x="4005063" y="1952600"/>
            <a:ext cx="1134000" cy="383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377" name="Google Shape;1377;p103"/>
          <p:cNvCxnSpPr>
            <a:endCxn id="1375" idx="2"/>
          </p:cNvCxnSpPr>
          <p:nvPr/>
        </p:nvCxnSpPr>
        <p:spPr>
          <a:xfrm flipH="1">
            <a:off x="4027838" y="3822825"/>
            <a:ext cx="1111200" cy="397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378" name="Google Shape;1378;p103"/>
          <p:cNvCxnSpPr>
            <a:endCxn id="1373" idx="2"/>
          </p:cNvCxnSpPr>
          <p:nvPr/>
        </p:nvCxnSpPr>
        <p:spPr>
          <a:xfrm rot="10800000">
            <a:off x="4004938" y="2658075"/>
            <a:ext cx="1134000" cy="4167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379" name="Google Shape;1379;p103"/>
          <p:cNvCxnSpPr>
            <a:stCxn id="1370" idx="6"/>
            <a:endCxn id="1374" idx="2"/>
          </p:cNvCxnSpPr>
          <p:nvPr/>
        </p:nvCxnSpPr>
        <p:spPr>
          <a:xfrm flipH="1">
            <a:off x="4005063" y="3079425"/>
            <a:ext cx="1134000" cy="360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380" name="Google Shape;1380;p103"/>
          <p:cNvCxnSpPr>
            <a:stCxn id="1381" idx="7"/>
          </p:cNvCxnSpPr>
          <p:nvPr/>
        </p:nvCxnSpPr>
        <p:spPr>
          <a:xfrm rot="10800000">
            <a:off x="5674754" y="2379991"/>
            <a:ext cx="1179900" cy="518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82" name="Google Shape;1382;p103"/>
          <p:cNvCxnSpPr>
            <a:stCxn id="1381" idx="5"/>
          </p:cNvCxnSpPr>
          <p:nvPr/>
        </p:nvCxnSpPr>
        <p:spPr>
          <a:xfrm flipH="1">
            <a:off x="5674754" y="3276959"/>
            <a:ext cx="1179900" cy="553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83" name="Google Shape;1383;p103"/>
          <p:cNvCxnSpPr/>
          <p:nvPr/>
        </p:nvCxnSpPr>
        <p:spPr>
          <a:xfrm rot="10800000">
            <a:off x="5674825" y="3087525"/>
            <a:ext cx="11214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81" name="Google Shape;1381;p103"/>
          <p:cNvSpPr/>
          <p:nvPr/>
        </p:nvSpPr>
        <p:spPr>
          <a:xfrm flipH="1">
            <a:off x="6776188" y="2819625"/>
            <a:ext cx="535800" cy="535800"/>
          </a:xfrm>
          <a:prstGeom prst="ellipse">
            <a:avLst/>
          </a:prstGeom>
          <a:solidFill>
            <a:srgbClr val="B4A7D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4" name="Google Shape;1384;p103"/>
          <p:cNvSpPr/>
          <p:nvPr/>
        </p:nvSpPr>
        <p:spPr>
          <a:xfrm flipH="1">
            <a:off x="5122663" y="1340600"/>
            <a:ext cx="535800" cy="535800"/>
          </a:xfrm>
          <a:prstGeom prst="ellipse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5" name="Google Shape;1385;p103"/>
          <p:cNvSpPr/>
          <p:nvPr/>
        </p:nvSpPr>
        <p:spPr>
          <a:xfrm flipH="1">
            <a:off x="3469138" y="979025"/>
            <a:ext cx="535800" cy="535800"/>
          </a:xfrm>
          <a:prstGeom prst="ellipse">
            <a:avLst/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6" name="Google Shape;1386;p103"/>
          <p:cNvSpPr/>
          <p:nvPr/>
        </p:nvSpPr>
        <p:spPr>
          <a:xfrm flipH="1">
            <a:off x="6776188" y="1876400"/>
            <a:ext cx="535800" cy="535800"/>
          </a:xfrm>
          <a:prstGeom prst="ellipse">
            <a:avLst/>
          </a:prstGeom>
          <a:solidFill>
            <a:srgbClr val="B4A7D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87" name="Google Shape;1387;p103"/>
          <p:cNvCxnSpPr>
            <a:stCxn id="1386" idx="7"/>
            <a:endCxn id="1384" idx="2"/>
          </p:cNvCxnSpPr>
          <p:nvPr/>
        </p:nvCxnSpPr>
        <p:spPr>
          <a:xfrm rot="10800000">
            <a:off x="5658554" y="1608366"/>
            <a:ext cx="1196100" cy="346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88" name="Google Shape;1388;p103"/>
          <p:cNvCxnSpPr>
            <a:stCxn id="1381" idx="7"/>
            <a:endCxn id="1384" idx="2"/>
          </p:cNvCxnSpPr>
          <p:nvPr/>
        </p:nvCxnSpPr>
        <p:spPr>
          <a:xfrm rot="10800000">
            <a:off x="5658554" y="1608391"/>
            <a:ext cx="1196100" cy="12897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89" name="Google Shape;1389;p103"/>
          <p:cNvCxnSpPr>
            <a:stCxn id="1386" idx="6"/>
            <a:endCxn id="1369" idx="2"/>
          </p:cNvCxnSpPr>
          <p:nvPr/>
        </p:nvCxnSpPr>
        <p:spPr>
          <a:xfrm flipH="1">
            <a:off x="5674888" y="2144300"/>
            <a:ext cx="1101300" cy="1917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90" name="Google Shape;1390;p103"/>
          <p:cNvCxnSpPr>
            <a:stCxn id="1386" idx="5"/>
            <a:endCxn id="1371" idx="2"/>
          </p:cNvCxnSpPr>
          <p:nvPr/>
        </p:nvCxnSpPr>
        <p:spPr>
          <a:xfrm flipH="1">
            <a:off x="5674754" y="2333734"/>
            <a:ext cx="1179900" cy="1489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91" name="Google Shape;1391;p103"/>
          <p:cNvCxnSpPr>
            <a:stCxn id="1386" idx="5"/>
            <a:endCxn id="1370" idx="2"/>
          </p:cNvCxnSpPr>
          <p:nvPr/>
        </p:nvCxnSpPr>
        <p:spPr>
          <a:xfrm flipH="1">
            <a:off x="5674754" y="2333734"/>
            <a:ext cx="1179900" cy="745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92" name="Google Shape;1392;p103"/>
          <p:cNvCxnSpPr>
            <a:stCxn id="1369" idx="6"/>
            <a:endCxn id="1385" idx="2"/>
          </p:cNvCxnSpPr>
          <p:nvPr/>
        </p:nvCxnSpPr>
        <p:spPr>
          <a:xfrm rot="10800000">
            <a:off x="4005063" y="1247000"/>
            <a:ext cx="1134000" cy="1089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1393" name="Google Shape;1393;p103"/>
          <p:cNvSpPr/>
          <p:nvPr/>
        </p:nvSpPr>
        <p:spPr>
          <a:xfrm flipH="1">
            <a:off x="3492038" y="4618400"/>
            <a:ext cx="535800" cy="535800"/>
          </a:xfrm>
          <a:prstGeom prst="ellipse">
            <a:avLst/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94" name="Google Shape;1394;p103"/>
          <p:cNvCxnSpPr>
            <a:stCxn id="1371" idx="6"/>
            <a:endCxn id="1393" idx="2"/>
          </p:cNvCxnSpPr>
          <p:nvPr/>
        </p:nvCxnSpPr>
        <p:spPr>
          <a:xfrm flipH="1">
            <a:off x="4027863" y="3822850"/>
            <a:ext cx="1111200" cy="1063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1395" name="Google Shape;1395;p103"/>
          <p:cNvSpPr txBox="1"/>
          <p:nvPr>
            <p:ph idx="1" type="body"/>
          </p:nvPr>
        </p:nvSpPr>
        <p:spPr>
          <a:xfrm>
            <a:off x="4133975" y="3707250"/>
            <a:ext cx="613800" cy="3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w1</a:t>
            </a:r>
            <a:endParaRPr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96" name="Google Shape;1396;p103"/>
          <p:cNvSpPr txBox="1"/>
          <p:nvPr>
            <p:ph idx="1" type="body"/>
          </p:nvPr>
        </p:nvSpPr>
        <p:spPr>
          <a:xfrm>
            <a:off x="4205075" y="4459225"/>
            <a:ext cx="613800" cy="3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w2</a:t>
            </a:r>
            <a:endParaRPr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97" name="Google Shape;1397;p103"/>
          <p:cNvSpPr txBox="1"/>
          <p:nvPr>
            <p:ph idx="1" type="body"/>
          </p:nvPr>
        </p:nvSpPr>
        <p:spPr>
          <a:xfrm>
            <a:off x="4106275" y="2390513"/>
            <a:ext cx="613800" cy="3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0000FF"/>
                </a:solidFill>
                <a:latin typeface="Montserrat"/>
                <a:ea typeface="Montserrat"/>
                <a:cs typeface="Montserrat"/>
                <a:sym typeface="Montserrat"/>
              </a:rPr>
              <a:t>w1</a:t>
            </a:r>
            <a:endParaRPr>
              <a:solidFill>
                <a:srgbClr val="0000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98" name="Google Shape;1398;p103"/>
          <p:cNvSpPr txBox="1"/>
          <p:nvPr>
            <p:ph idx="1" type="body"/>
          </p:nvPr>
        </p:nvSpPr>
        <p:spPr>
          <a:xfrm>
            <a:off x="4062925" y="2955263"/>
            <a:ext cx="613800" cy="3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0000FF"/>
                </a:solidFill>
                <a:latin typeface="Montserrat"/>
                <a:ea typeface="Montserrat"/>
                <a:cs typeface="Montserrat"/>
                <a:sym typeface="Montserrat"/>
              </a:rPr>
              <a:t>w2</a:t>
            </a:r>
            <a:endParaRPr>
              <a:solidFill>
                <a:srgbClr val="0000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99" name="Google Shape;1399;p103"/>
          <p:cNvSpPr txBox="1"/>
          <p:nvPr>
            <p:ph idx="1" type="body"/>
          </p:nvPr>
        </p:nvSpPr>
        <p:spPr>
          <a:xfrm>
            <a:off x="4205075" y="1199475"/>
            <a:ext cx="613800" cy="3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FF9900"/>
                </a:solidFill>
                <a:latin typeface="Montserrat"/>
                <a:ea typeface="Montserrat"/>
                <a:cs typeface="Montserrat"/>
                <a:sym typeface="Montserrat"/>
              </a:rPr>
              <a:t>w1</a:t>
            </a:r>
            <a:endParaRPr>
              <a:solidFill>
                <a:srgbClr val="FF99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00" name="Google Shape;1400;p103"/>
          <p:cNvSpPr txBox="1"/>
          <p:nvPr>
            <p:ph idx="1" type="body"/>
          </p:nvPr>
        </p:nvSpPr>
        <p:spPr>
          <a:xfrm>
            <a:off x="4027875" y="1683588"/>
            <a:ext cx="613800" cy="3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FF9900"/>
                </a:solidFill>
                <a:latin typeface="Montserrat"/>
                <a:ea typeface="Montserrat"/>
                <a:cs typeface="Montserrat"/>
                <a:sym typeface="Montserrat"/>
              </a:rPr>
              <a:t>w2</a:t>
            </a:r>
            <a:endParaRPr>
              <a:solidFill>
                <a:srgbClr val="FF99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4" name="Shape 1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5" name="Google Shape;1405;p10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Deep Learning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06" name="Google Shape;1406;p104"/>
          <p:cNvSpPr txBox="1"/>
          <p:nvPr>
            <p:ph idx="1" type="body"/>
          </p:nvPr>
        </p:nvSpPr>
        <p:spPr>
          <a:xfrm>
            <a:off x="30050" y="967700"/>
            <a:ext cx="3315600" cy="373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1-D Convolution</a:t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Filters: 1</a:t>
            </a:r>
            <a:endParaRPr sz="24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Filter Size: 2</a:t>
            </a:r>
            <a:endParaRPr sz="24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Stride: 1 (1 Unit at a time)</a:t>
            </a:r>
            <a:endParaRPr sz="24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watermark.jpg" id="1407" name="Google Shape;1407;p10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408" name="Google Shape;1408;p10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409" name="Google Shape;1409;p104"/>
          <p:cNvSpPr/>
          <p:nvPr/>
        </p:nvSpPr>
        <p:spPr>
          <a:xfrm flipH="1">
            <a:off x="5139063" y="2068100"/>
            <a:ext cx="535800" cy="535800"/>
          </a:xfrm>
          <a:prstGeom prst="ellipse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0" name="Google Shape;1410;p104"/>
          <p:cNvSpPr/>
          <p:nvPr/>
        </p:nvSpPr>
        <p:spPr>
          <a:xfrm flipH="1">
            <a:off x="5139063" y="2811525"/>
            <a:ext cx="535800" cy="535800"/>
          </a:xfrm>
          <a:prstGeom prst="ellipse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1" name="Google Shape;1411;p104"/>
          <p:cNvSpPr/>
          <p:nvPr/>
        </p:nvSpPr>
        <p:spPr>
          <a:xfrm flipH="1">
            <a:off x="5139063" y="3554950"/>
            <a:ext cx="535800" cy="535800"/>
          </a:xfrm>
          <a:prstGeom prst="ellipse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2" name="Google Shape;1412;p104"/>
          <p:cNvSpPr/>
          <p:nvPr/>
        </p:nvSpPr>
        <p:spPr>
          <a:xfrm flipH="1">
            <a:off x="3469138" y="1684600"/>
            <a:ext cx="535800" cy="535800"/>
          </a:xfrm>
          <a:prstGeom prst="ellipse">
            <a:avLst/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3" name="Google Shape;1413;p104"/>
          <p:cNvSpPr/>
          <p:nvPr/>
        </p:nvSpPr>
        <p:spPr>
          <a:xfrm flipH="1">
            <a:off x="3469138" y="2390175"/>
            <a:ext cx="535800" cy="535800"/>
          </a:xfrm>
          <a:prstGeom prst="ellipse">
            <a:avLst/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4" name="Google Shape;1414;p104"/>
          <p:cNvSpPr/>
          <p:nvPr/>
        </p:nvSpPr>
        <p:spPr>
          <a:xfrm flipH="1">
            <a:off x="3469138" y="3171450"/>
            <a:ext cx="535800" cy="535800"/>
          </a:xfrm>
          <a:prstGeom prst="ellipse">
            <a:avLst/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5" name="Google Shape;1415;p104"/>
          <p:cNvSpPr/>
          <p:nvPr/>
        </p:nvSpPr>
        <p:spPr>
          <a:xfrm flipH="1">
            <a:off x="3492038" y="3952725"/>
            <a:ext cx="535800" cy="535800"/>
          </a:xfrm>
          <a:prstGeom prst="ellipse">
            <a:avLst/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16" name="Google Shape;1416;p104"/>
          <p:cNvCxnSpPr>
            <a:endCxn id="1415" idx="2"/>
          </p:cNvCxnSpPr>
          <p:nvPr/>
        </p:nvCxnSpPr>
        <p:spPr>
          <a:xfrm flipH="1">
            <a:off x="4027838" y="3822825"/>
            <a:ext cx="1111200" cy="397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417" name="Google Shape;1417;p104"/>
          <p:cNvCxnSpPr>
            <a:stCxn id="1418" idx="6"/>
            <a:endCxn id="1413" idx="2"/>
          </p:cNvCxnSpPr>
          <p:nvPr/>
        </p:nvCxnSpPr>
        <p:spPr>
          <a:xfrm flipH="1">
            <a:off x="4004863" y="1608500"/>
            <a:ext cx="1117800" cy="10497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419" name="Google Shape;1419;p104"/>
          <p:cNvCxnSpPr>
            <a:stCxn id="1410" idx="6"/>
            <a:endCxn id="1415" idx="1"/>
          </p:cNvCxnSpPr>
          <p:nvPr/>
        </p:nvCxnSpPr>
        <p:spPr>
          <a:xfrm flipH="1">
            <a:off x="3949263" y="3079425"/>
            <a:ext cx="1189800" cy="9519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420" name="Google Shape;1420;p104"/>
          <p:cNvCxnSpPr>
            <a:stCxn id="1421" idx="7"/>
          </p:cNvCxnSpPr>
          <p:nvPr/>
        </p:nvCxnSpPr>
        <p:spPr>
          <a:xfrm rot="10800000">
            <a:off x="5674754" y="2379991"/>
            <a:ext cx="1179900" cy="518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22" name="Google Shape;1422;p104"/>
          <p:cNvCxnSpPr>
            <a:stCxn id="1421" idx="5"/>
          </p:cNvCxnSpPr>
          <p:nvPr/>
        </p:nvCxnSpPr>
        <p:spPr>
          <a:xfrm flipH="1">
            <a:off x="5674754" y="3276959"/>
            <a:ext cx="1179900" cy="553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23" name="Google Shape;1423;p104"/>
          <p:cNvCxnSpPr/>
          <p:nvPr/>
        </p:nvCxnSpPr>
        <p:spPr>
          <a:xfrm rot="10800000">
            <a:off x="5674825" y="3087525"/>
            <a:ext cx="11214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21" name="Google Shape;1421;p104"/>
          <p:cNvSpPr/>
          <p:nvPr/>
        </p:nvSpPr>
        <p:spPr>
          <a:xfrm flipH="1">
            <a:off x="6776188" y="2819625"/>
            <a:ext cx="535800" cy="535800"/>
          </a:xfrm>
          <a:prstGeom prst="ellipse">
            <a:avLst/>
          </a:prstGeom>
          <a:solidFill>
            <a:srgbClr val="B4A7D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8" name="Google Shape;1418;p104"/>
          <p:cNvSpPr/>
          <p:nvPr/>
        </p:nvSpPr>
        <p:spPr>
          <a:xfrm flipH="1">
            <a:off x="5122663" y="1340600"/>
            <a:ext cx="535800" cy="535800"/>
          </a:xfrm>
          <a:prstGeom prst="ellipse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4" name="Google Shape;1424;p104"/>
          <p:cNvSpPr/>
          <p:nvPr/>
        </p:nvSpPr>
        <p:spPr>
          <a:xfrm flipH="1">
            <a:off x="3469138" y="979025"/>
            <a:ext cx="535800" cy="535800"/>
          </a:xfrm>
          <a:prstGeom prst="ellipse">
            <a:avLst/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5" name="Google Shape;1425;p104"/>
          <p:cNvSpPr/>
          <p:nvPr/>
        </p:nvSpPr>
        <p:spPr>
          <a:xfrm flipH="1">
            <a:off x="6776188" y="1876400"/>
            <a:ext cx="535800" cy="535800"/>
          </a:xfrm>
          <a:prstGeom prst="ellipse">
            <a:avLst/>
          </a:prstGeom>
          <a:solidFill>
            <a:srgbClr val="B4A7D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26" name="Google Shape;1426;p104"/>
          <p:cNvCxnSpPr>
            <a:stCxn id="1425" idx="7"/>
            <a:endCxn id="1418" idx="2"/>
          </p:cNvCxnSpPr>
          <p:nvPr/>
        </p:nvCxnSpPr>
        <p:spPr>
          <a:xfrm rot="10800000">
            <a:off x="5658554" y="1608366"/>
            <a:ext cx="1196100" cy="346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27" name="Google Shape;1427;p104"/>
          <p:cNvCxnSpPr>
            <a:stCxn id="1421" idx="7"/>
            <a:endCxn id="1418" idx="2"/>
          </p:cNvCxnSpPr>
          <p:nvPr/>
        </p:nvCxnSpPr>
        <p:spPr>
          <a:xfrm rot="10800000">
            <a:off x="5658554" y="1608391"/>
            <a:ext cx="1196100" cy="12897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28" name="Google Shape;1428;p104"/>
          <p:cNvCxnSpPr>
            <a:stCxn id="1425" idx="6"/>
            <a:endCxn id="1409" idx="2"/>
          </p:cNvCxnSpPr>
          <p:nvPr/>
        </p:nvCxnSpPr>
        <p:spPr>
          <a:xfrm flipH="1">
            <a:off x="5674888" y="2144300"/>
            <a:ext cx="1101300" cy="1917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29" name="Google Shape;1429;p104"/>
          <p:cNvCxnSpPr>
            <a:stCxn id="1425" idx="5"/>
            <a:endCxn id="1411" idx="2"/>
          </p:cNvCxnSpPr>
          <p:nvPr/>
        </p:nvCxnSpPr>
        <p:spPr>
          <a:xfrm flipH="1">
            <a:off x="5674754" y="2333734"/>
            <a:ext cx="1179900" cy="1489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30" name="Google Shape;1430;p104"/>
          <p:cNvCxnSpPr>
            <a:stCxn id="1425" idx="5"/>
            <a:endCxn id="1410" idx="2"/>
          </p:cNvCxnSpPr>
          <p:nvPr/>
        </p:nvCxnSpPr>
        <p:spPr>
          <a:xfrm flipH="1">
            <a:off x="5674754" y="2333734"/>
            <a:ext cx="1179900" cy="745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31" name="Google Shape;1431;p104"/>
          <p:cNvSpPr/>
          <p:nvPr/>
        </p:nvSpPr>
        <p:spPr>
          <a:xfrm flipH="1">
            <a:off x="3492038" y="4618400"/>
            <a:ext cx="535800" cy="535800"/>
          </a:xfrm>
          <a:prstGeom prst="ellipse">
            <a:avLst/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32" name="Google Shape;1432;p104"/>
          <p:cNvCxnSpPr>
            <a:stCxn id="1411" idx="6"/>
            <a:endCxn id="1431" idx="2"/>
          </p:cNvCxnSpPr>
          <p:nvPr/>
        </p:nvCxnSpPr>
        <p:spPr>
          <a:xfrm flipH="1">
            <a:off x="4027863" y="3822850"/>
            <a:ext cx="1111200" cy="1063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1433" name="Google Shape;1433;p104"/>
          <p:cNvSpPr txBox="1"/>
          <p:nvPr>
            <p:ph idx="1" type="body"/>
          </p:nvPr>
        </p:nvSpPr>
        <p:spPr>
          <a:xfrm>
            <a:off x="4133975" y="3707250"/>
            <a:ext cx="613800" cy="3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w1</a:t>
            </a:r>
            <a:endParaRPr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34" name="Google Shape;1434;p104"/>
          <p:cNvSpPr txBox="1"/>
          <p:nvPr>
            <p:ph idx="1" type="body"/>
          </p:nvPr>
        </p:nvSpPr>
        <p:spPr>
          <a:xfrm>
            <a:off x="4205075" y="4459225"/>
            <a:ext cx="613800" cy="3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w2</a:t>
            </a:r>
            <a:endParaRPr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435" name="Google Shape;1435;p104"/>
          <p:cNvCxnSpPr>
            <a:stCxn id="1410" idx="6"/>
            <a:endCxn id="1414" idx="2"/>
          </p:cNvCxnSpPr>
          <p:nvPr/>
        </p:nvCxnSpPr>
        <p:spPr>
          <a:xfrm flipH="1">
            <a:off x="4005063" y="3079425"/>
            <a:ext cx="1134000" cy="3600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436" name="Google Shape;1436;p104"/>
          <p:cNvCxnSpPr>
            <a:stCxn id="1409" idx="6"/>
          </p:cNvCxnSpPr>
          <p:nvPr/>
        </p:nvCxnSpPr>
        <p:spPr>
          <a:xfrm flipH="1">
            <a:off x="3986763" y="2336000"/>
            <a:ext cx="1152300" cy="996900"/>
          </a:xfrm>
          <a:prstGeom prst="straightConnector1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437" name="Google Shape;1437;p104"/>
          <p:cNvCxnSpPr>
            <a:stCxn id="1409" idx="6"/>
          </p:cNvCxnSpPr>
          <p:nvPr/>
        </p:nvCxnSpPr>
        <p:spPr>
          <a:xfrm flipH="1">
            <a:off x="3996063" y="2336000"/>
            <a:ext cx="1143000" cy="325500"/>
          </a:xfrm>
          <a:prstGeom prst="straightConnector1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438" name="Google Shape;1438;p104"/>
          <p:cNvCxnSpPr>
            <a:stCxn id="1418" idx="6"/>
            <a:endCxn id="1412" idx="2"/>
          </p:cNvCxnSpPr>
          <p:nvPr/>
        </p:nvCxnSpPr>
        <p:spPr>
          <a:xfrm flipH="1">
            <a:off x="4004863" y="1608500"/>
            <a:ext cx="1117800" cy="3441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triangle"/>
            <a:tailEnd len="med" w="med" type="none"/>
          </a:ln>
        </p:spPr>
      </p:cxn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2" name="Shape 1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" name="Google Shape;1443;p10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Deep Learning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44" name="Google Shape;1444;p105"/>
          <p:cNvSpPr txBox="1"/>
          <p:nvPr>
            <p:ph idx="1" type="body"/>
          </p:nvPr>
        </p:nvSpPr>
        <p:spPr>
          <a:xfrm>
            <a:off x="30050" y="967700"/>
            <a:ext cx="3315600" cy="373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1-D Convolution</a:t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Remember that we can add zero padding to include more edge pixels.</a:t>
            </a:r>
            <a:endParaRPr sz="24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watermark.jpg" id="1445" name="Google Shape;1445;p10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446" name="Google Shape;1446;p10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447" name="Google Shape;1447;p105"/>
          <p:cNvSpPr/>
          <p:nvPr/>
        </p:nvSpPr>
        <p:spPr>
          <a:xfrm flipH="1">
            <a:off x="5139063" y="2068100"/>
            <a:ext cx="535800" cy="535800"/>
          </a:xfrm>
          <a:prstGeom prst="ellipse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8" name="Google Shape;1448;p105"/>
          <p:cNvSpPr/>
          <p:nvPr/>
        </p:nvSpPr>
        <p:spPr>
          <a:xfrm flipH="1">
            <a:off x="5139063" y="2811525"/>
            <a:ext cx="535800" cy="535800"/>
          </a:xfrm>
          <a:prstGeom prst="ellipse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9" name="Google Shape;1449;p105"/>
          <p:cNvSpPr/>
          <p:nvPr/>
        </p:nvSpPr>
        <p:spPr>
          <a:xfrm flipH="1">
            <a:off x="5139063" y="3554950"/>
            <a:ext cx="535800" cy="535800"/>
          </a:xfrm>
          <a:prstGeom prst="ellipse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0" name="Google Shape;1450;p105"/>
          <p:cNvSpPr/>
          <p:nvPr/>
        </p:nvSpPr>
        <p:spPr>
          <a:xfrm flipH="1">
            <a:off x="3469138" y="1684600"/>
            <a:ext cx="535800" cy="535800"/>
          </a:xfrm>
          <a:prstGeom prst="ellipse">
            <a:avLst/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1" name="Google Shape;1451;p105"/>
          <p:cNvSpPr/>
          <p:nvPr/>
        </p:nvSpPr>
        <p:spPr>
          <a:xfrm flipH="1">
            <a:off x="3469138" y="2390175"/>
            <a:ext cx="535800" cy="535800"/>
          </a:xfrm>
          <a:prstGeom prst="ellipse">
            <a:avLst/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2" name="Google Shape;1452;p105"/>
          <p:cNvSpPr/>
          <p:nvPr/>
        </p:nvSpPr>
        <p:spPr>
          <a:xfrm flipH="1">
            <a:off x="3469138" y="3171450"/>
            <a:ext cx="535800" cy="535800"/>
          </a:xfrm>
          <a:prstGeom prst="ellipse">
            <a:avLst/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3" name="Google Shape;1453;p105"/>
          <p:cNvSpPr/>
          <p:nvPr/>
        </p:nvSpPr>
        <p:spPr>
          <a:xfrm flipH="1">
            <a:off x="3492038" y="3952725"/>
            <a:ext cx="535800" cy="535800"/>
          </a:xfrm>
          <a:prstGeom prst="ellipse">
            <a:avLst/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54" name="Google Shape;1454;p105"/>
          <p:cNvCxnSpPr>
            <a:endCxn id="1453" idx="2"/>
          </p:cNvCxnSpPr>
          <p:nvPr/>
        </p:nvCxnSpPr>
        <p:spPr>
          <a:xfrm flipH="1">
            <a:off x="4027838" y="3822825"/>
            <a:ext cx="1111200" cy="397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455" name="Google Shape;1455;p105"/>
          <p:cNvCxnSpPr>
            <a:stCxn id="1456" idx="6"/>
            <a:endCxn id="1451" idx="2"/>
          </p:cNvCxnSpPr>
          <p:nvPr/>
        </p:nvCxnSpPr>
        <p:spPr>
          <a:xfrm flipH="1">
            <a:off x="4004863" y="1608500"/>
            <a:ext cx="1117800" cy="10497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457" name="Google Shape;1457;p105"/>
          <p:cNvCxnSpPr>
            <a:stCxn id="1448" idx="6"/>
            <a:endCxn id="1453" idx="1"/>
          </p:cNvCxnSpPr>
          <p:nvPr/>
        </p:nvCxnSpPr>
        <p:spPr>
          <a:xfrm flipH="1">
            <a:off x="3949263" y="3079425"/>
            <a:ext cx="1189800" cy="9519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458" name="Google Shape;1458;p105"/>
          <p:cNvCxnSpPr>
            <a:stCxn id="1459" idx="7"/>
          </p:cNvCxnSpPr>
          <p:nvPr/>
        </p:nvCxnSpPr>
        <p:spPr>
          <a:xfrm rot="10800000">
            <a:off x="5674754" y="2379991"/>
            <a:ext cx="1179900" cy="518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60" name="Google Shape;1460;p105"/>
          <p:cNvCxnSpPr>
            <a:stCxn id="1459" idx="5"/>
          </p:cNvCxnSpPr>
          <p:nvPr/>
        </p:nvCxnSpPr>
        <p:spPr>
          <a:xfrm flipH="1">
            <a:off x="5674754" y="3276959"/>
            <a:ext cx="1179900" cy="553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61" name="Google Shape;1461;p105"/>
          <p:cNvCxnSpPr/>
          <p:nvPr/>
        </p:nvCxnSpPr>
        <p:spPr>
          <a:xfrm rot="10800000">
            <a:off x="5674825" y="3087525"/>
            <a:ext cx="11214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59" name="Google Shape;1459;p105"/>
          <p:cNvSpPr/>
          <p:nvPr/>
        </p:nvSpPr>
        <p:spPr>
          <a:xfrm flipH="1">
            <a:off x="6776188" y="2819625"/>
            <a:ext cx="535800" cy="535800"/>
          </a:xfrm>
          <a:prstGeom prst="ellipse">
            <a:avLst/>
          </a:prstGeom>
          <a:solidFill>
            <a:srgbClr val="B4A7D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6" name="Google Shape;1456;p105"/>
          <p:cNvSpPr/>
          <p:nvPr/>
        </p:nvSpPr>
        <p:spPr>
          <a:xfrm flipH="1">
            <a:off x="5122663" y="1340600"/>
            <a:ext cx="535800" cy="535800"/>
          </a:xfrm>
          <a:prstGeom prst="ellipse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2" name="Google Shape;1462;p105"/>
          <p:cNvSpPr/>
          <p:nvPr/>
        </p:nvSpPr>
        <p:spPr>
          <a:xfrm flipH="1">
            <a:off x="3469138" y="979025"/>
            <a:ext cx="535800" cy="535800"/>
          </a:xfrm>
          <a:prstGeom prst="ellipse">
            <a:avLst/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3" name="Google Shape;1463;p105"/>
          <p:cNvSpPr/>
          <p:nvPr/>
        </p:nvSpPr>
        <p:spPr>
          <a:xfrm flipH="1">
            <a:off x="6776188" y="1876400"/>
            <a:ext cx="535800" cy="535800"/>
          </a:xfrm>
          <a:prstGeom prst="ellipse">
            <a:avLst/>
          </a:prstGeom>
          <a:solidFill>
            <a:srgbClr val="B4A7D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64" name="Google Shape;1464;p105"/>
          <p:cNvCxnSpPr>
            <a:stCxn id="1463" idx="7"/>
            <a:endCxn id="1456" idx="2"/>
          </p:cNvCxnSpPr>
          <p:nvPr/>
        </p:nvCxnSpPr>
        <p:spPr>
          <a:xfrm rot="10800000">
            <a:off x="5658554" y="1608366"/>
            <a:ext cx="1196100" cy="346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65" name="Google Shape;1465;p105"/>
          <p:cNvCxnSpPr>
            <a:stCxn id="1459" idx="7"/>
            <a:endCxn id="1456" idx="2"/>
          </p:cNvCxnSpPr>
          <p:nvPr/>
        </p:nvCxnSpPr>
        <p:spPr>
          <a:xfrm rot="10800000">
            <a:off x="5658554" y="1608391"/>
            <a:ext cx="1196100" cy="12897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66" name="Google Shape;1466;p105"/>
          <p:cNvCxnSpPr>
            <a:stCxn id="1463" idx="6"/>
            <a:endCxn id="1447" idx="2"/>
          </p:cNvCxnSpPr>
          <p:nvPr/>
        </p:nvCxnSpPr>
        <p:spPr>
          <a:xfrm flipH="1">
            <a:off x="5674888" y="2144300"/>
            <a:ext cx="1101300" cy="1917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67" name="Google Shape;1467;p105"/>
          <p:cNvCxnSpPr>
            <a:stCxn id="1463" idx="5"/>
            <a:endCxn id="1449" idx="2"/>
          </p:cNvCxnSpPr>
          <p:nvPr/>
        </p:nvCxnSpPr>
        <p:spPr>
          <a:xfrm flipH="1">
            <a:off x="5674754" y="2333734"/>
            <a:ext cx="1179900" cy="1489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68" name="Google Shape;1468;p105"/>
          <p:cNvCxnSpPr>
            <a:stCxn id="1463" idx="5"/>
            <a:endCxn id="1448" idx="2"/>
          </p:cNvCxnSpPr>
          <p:nvPr/>
        </p:nvCxnSpPr>
        <p:spPr>
          <a:xfrm flipH="1">
            <a:off x="5674754" y="2333734"/>
            <a:ext cx="1179900" cy="745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69" name="Google Shape;1469;p105"/>
          <p:cNvSpPr/>
          <p:nvPr/>
        </p:nvSpPr>
        <p:spPr>
          <a:xfrm flipH="1">
            <a:off x="3492038" y="4618400"/>
            <a:ext cx="535800" cy="535800"/>
          </a:xfrm>
          <a:prstGeom prst="ellipse">
            <a:avLst/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70" name="Google Shape;1470;p105"/>
          <p:cNvCxnSpPr>
            <a:stCxn id="1449" idx="6"/>
            <a:endCxn id="1469" idx="2"/>
          </p:cNvCxnSpPr>
          <p:nvPr/>
        </p:nvCxnSpPr>
        <p:spPr>
          <a:xfrm flipH="1">
            <a:off x="4027863" y="3822850"/>
            <a:ext cx="1111200" cy="1063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1471" name="Google Shape;1471;p105"/>
          <p:cNvSpPr txBox="1"/>
          <p:nvPr>
            <p:ph idx="1" type="body"/>
          </p:nvPr>
        </p:nvSpPr>
        <p:spPr>
          <a:xfrm>
            <a:off x="4133975" y="3707250"/>
            <a:ext cx="613800" cy="3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w1</a:t>
            </a:r>
            <a:endParaRPr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72" name="Google Shape;1472;p105"/>
          <p:cNvSpPr txBox="1"/>
          <p:nvPr>
            <p:ph idx="1" type="body"/>
          </p:nvPr>
        </p:nvSpPr>
        <p:spPr>
          <a:xfrm>
            <a:off x="4205075" y="4459225"/>
            <a:ext cx="613800" cy="3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w2</a:t>
            </a:r>
            <a:endParaRPr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473" name="Google Shape;1473;p105"/>
          <p:cNvCxnSpPr>
            <a:stCxn id="1448" idx="6"/>
            <a:endCxn id="1452" idx="2"/>
          </p:cNvCxnSpPr>
          <p:nvPr/>
        </p:nvCxnSpPr>
        <p:spPr>
          <a:xfrm flipH="1">
            <a:off x="4005063" y="3079425"/>
            <a:ext cx="1134000" cy="3600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474" name="Google Shape;1474;p105"/>
          <p:cNvCxnSpPr>
            <a:stCxn id="1447" idx="6"/>
          </p:cNvCxnSpPr>
          <p:nvPr/>
        </p:nvCxnSpPr>
        <p:spPr>
          <a:xfrm flipH="1">
            <a:off x="3986763" y="2336000"/>
            <a:ext cx="1152300" cy="996900"/>
          </a:xfrm>
          <a:prstGeom prst="straightConnector1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475" name="Google Shape;1475;p105"/>
          <p:cNvCxnSpPr>
            <a:stCxn id="1447" idx="6"/>
          </p:cNvCxnSpPr>
          <p:nvPr/>
        </p:nvCxnSpPr>
        <p:spPr>
          <a:xfrm flipH="1">
            <a:off x="3996063" y="2336000"/>
            <a:ext cx="1143000" cy="325500"/>
          </a:xfrm>
          <a:prstGeom prst="straightConnector1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476" name="Google Shape;1476;p105"/>
          <p:cNvCxnSpPr>
            <a:stCxn id="1456" idx="6"/>
            <a:endCxn id="1450" idx="2"/>
          </p:cNvCxnSpPr>
          <p:nvPr/>
        </p:nvCxnSpPr>
        <p:spPr>
          <a:xfrm flipH="1">
            <a:off x="4004863" y="1608500"/>
            <a:ext cx="1117800" cy="3441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triangle"/>
            <a:tailEnd len="med" w="med" type="none"/>
          </a:ln>
        </p:spPr>
      </p:cxn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80" name="Shape 1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Google Shape;1481;p10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Deep Learning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82" name="Google Shape;1482;p106"/>
          <p:cNvSpPr txBox="1"/>
          <p:nvPr>
            <p:ph idx="1" type="body"/>
          </p:nvPr>
        </p:nvSpPr>
        <p:spPr>
          <a:xfrm>
            <a:off x="30050" y="967700"/>
            <a:ext cx="3315600" cy="373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1-D Convolution</a:t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Filters: 2</a:t>
            </a:r>
            <a:endParaRPr sz="24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Filter Size: 2</a:t>
            </a:r>
            <a:endParaRPr sz="24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Stride: 1 (1 Unit at a time)</a:t>
            </a:r>
            <a:endParaRPr sz="24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483" name="Google Shape;1483;p10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484" name="Google Shape;1484;p10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485" name="Google Shape;1485;p106"/>
          <p:cNvSpPr/>
          <p:nvPr/>
        </p:nvSpPr>
        <p:spPr>
          <a:xfrm flipH="1">
            <a:off x="5139063" y="2068100"/>
            <a:ext cx="535800" cy="535800"/>
          </a:xfrm>
          <a:prstGeom prst="ellipse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6" name="Google Shape;1486;p106"/>
          <p:cNvSpPr/>
          <p:nvPr/>
        </p:nvSpPr>
        <p:spPr>
          <a:xfrm flipH="1">
            <a:off x="5139063" y="2811525"/>
            <a:ext cx="535800" cy="535800"/>
          </a:xfrm>
          <a:prstGeom prst="ellipse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7" name="Google Shape;1487;p106"/>
          <p:cNvSpPr/>
          <p:nvPr/>
        </p:nvSpPr>
        <p:spPr>
          <a:xfrm flipH="1">
            <a:off x="5139063" y="3554950"/>
            <a:ext cx="535800" cy="535800"/>
          </a:xfrm>
          <a:prstGeom prst="ellipse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8" name="Google Shape;1488;p106"/>
          <p:cNvSpPr/>
          <p:nvPr/>
        </p:nvSpPr>
        <p:spPr>
          <a:xfrm flipH="1">
            <a:off x="3469138" y="1684600"/>
            <a:ext cx="535800" cy="535800"/>
          </a:xfrm>
          <a:prstGeom prst="ellipse">
            <a:avLst/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9" name="Google Shape;1489;p106"/>
          <p:cNvSpPr/>
          <p:nvPr/>
        </p:nvSpPr>
        <p:spPr>
          <a:xfrm flipH="1">
            <a:off x="3469138" y="2390175"/>
            <a:ext cx="535800" cy="535800"/>
          </a:xfrm>
          <a:prstGeom prst="ellipse">
            <a:avLst/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0" name="Google Shape;1490;p106"/>
          <p:cNvSpPr/>
          <p:nvPr/>
        </p:nvSpPr>
        <p:spPr>
          <a:xfrm flipH="1">
            <a:off x="3469138" y="3171450"/>
            <a:ext cx="535800" cy="535800"/>
          </a:xfrm>
          <a:prstGeom prst="ellipse">
            <a:avLst/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1" name="Google Shape;1491;p106"/>
          <p:cNvSpPr/>
          <p:nvPr/>
        </p:nvSpPr>
        <p:spPr>
          <a:xfrm flipH="1">
            <a:off x="3492038" y="3952725"/>
            <a:ext cx="535800" cy="535800"/>
          </a:xfrm>
          <a:prstGeom prst="ellipse">
            <a:avLst/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92" name="Google Shape;1492;p106"/>
          <p:cNvCxnSpPr>
            <a:endCxn id="1491" idx="2"/>
          </p:cNvCxnSpPr>
          <p:nvPr/>
        </p:nvCxnSpPr>
        <p:spPr>
          <a:xfrm flipH="1">
            <a:off x="4027838" y="3822825"/>
            <a:ext cx="1111200" cy="397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493" name="Google Shape;1493;p106"/>
          <p:cNvCxnSpPr>
            <a:stCxn id="1494" idx="6"/>
            <a:endCxn id="1489" idx="2"/>
          </p:cNvCxnSpPr>
          <p:nvPr/>
        </p:nvCxnSpPr>
        <p:spPr>
          <a:xfrm flipH="1">
            <a:off x="4004863" y="1608500"/>
            <a:ext cx="1117800" cy="10497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495" name="Google Shape;1495;p106"/>
          <p:cNvCxnSpPr>
            <a:stCxn id="1486" idx="6"/>
            <a:endCxn id="1491" idx="1"/>
          </p:cNvCxnSpPr>
          <p:nvPr/>
        </p:nvCxnSpPr>
        <p:spPr>
          <a:xfrm flipH="1">
            <a:off x="3949263" y="3079425"/>
            <a:ext cx="1189800" cy="9519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496" name="Google Shape;1496;p106"/>
          <p:cNvCxnSpPr>
            <a:stCxn id="1497" idx="7"/>
          </p:cNvCxnSpPr>
          <p:nvPr/>
        </p:nvCxnSpPr>
        <p:spPr>
          <a:xfrm rot="10800000">
            <a:off x="5674754" y="2379991"/>
            <a:ext cx="1179900" cy="518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498" name="Google Shape;1498;p106"/>
          <p:cNvCxnSpPr>
            <a:stCxn id="1497" idx="5"/>
          </p:cNvCxnSpPr>
          <p:nvPr/>
        </p:nvCxnSpPr>
        <p:spPr>
          <a:xfrm flipH="1">
            <a:off x="5674754" y="3276959"/>
            <a:ext cx="1179900" cy="553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499" name="Google Shape;1499;p106"/>
          <p:cNvCxnSpPr/>
          <p:nvPr/>
        </p:nvCxnSpPr>
        <p:spPr>
          <a:xfrm rot="10800000">
            <a:off x="5674825" y="3087525"/>
            <a:ext cx="11214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1494" name="Google Shape;1494;p106"/>
          <p:cNvSpPr/>
          <p:nvPr/>
        </p:nvSpPr>
        <p:spPr>
          <a:xfrm flipH="1">
            <a:off x="5122663" y="1340600"/>
            <a:ext cx="535800" cy="535800"/>
          </a:xfrm>
          <a:prstGeom prst="ellipse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0" name="Google Shape;1500;p106"/>
          <p:cNvSpPr/>
          <p:nvPr/>
        </p:nvSpPr>
        <p:spPr>
          <a:xfrm flipH="1">
            <a:off x="3469138" y="979025"/>
            <a:ext cx="535800" cy="535800"/>
          </a:xfrm>
          <a:prstGeom prst="ellipse">
            <a:avLst/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01" name="Google Shape;1501;p106"/>
          <p:cNvCxnSpPr>
            <a:stCxn id="1502" idx="7"/>
            <a:endCxn id="1494" idx="2"/>
          </p:cNvCxnSpPr>
          <p:nvPr/>
        </p:nvCxnSpPr>
        <p:spPr>
          <a:xfrm rot="10800000">
            <a:off x="5658554" y="1608366"/>
            <a:ext cx="1196100" cy="346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503" name="Google Shape;1503;p106"/>
          <p:cNvCxnSpPr>
            <a:stCxn id="1497" idx="7"/>
            <a:endCxn id="1494" idx="2"/>
          </p:cNvCxnSpPr>
          <p:nvPr/>
        </p:nvCxnSpPr>
        <p:spPr>
          <a:xfrm rot="10800000">
            <a:off x="5658554" y="1608391"/>
            <a:ext cx="1196100" cy="12897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504" name="Google Shape;1504;p106"/>
          <p:cNvCxnSpPr>
            <a:stCxn id="1502" idx="6"/>
            <a:endCxn id="1485" idx="2"/>
          </p:cNvCxnSpPr>
          <p:nvPr/>
        </p:nvCxnSpPr>
        <p:spPr>
          <a:xfrm flipH="1">
            <a:off x="5674888" y="2144300"/>
            <a:ext cx="1101300" cy="1917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505" name="Google Shape;1505;p106"/>
          <p:cNvCxnSpPr>
            <a:stCxn id="1502" idx="5"/>
            <a:endCxn id="1487" idx="2"/>
          </p:cNvCxnSpPr>
          <p:nvPr/>
        </p:nvCxnSpPr>
        <p:spPr>
          <a:xfrm flipH="1">
            <a:off x="5674754" y="2333734"/>
            <a:ext cx="1179900" cy="1489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506" name="Google Shape;1506;p106"/>
          <p:cNvCxnSpPr>
            <a:stCxn id="1502" idx="5"/>
            <a:endCxn id="1486" idx="2"/>
          </p:cNvCxnSpPr>
          <p:nvPr/>
        </p:nvCxnSpPr>
        <p:spPr>
          <a:xfrm flipH="1">
            <a:off x="5674754" y="2333734"/>
            <a:ext cx="1179900" cy="745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1507" name="Google Shape;1507;p106"/>
          <p:cNvSpPr/>
          <p:nvPr/>
        </p:nvSpPr>
        <p:spPr>
          <a:xfrm flipH="1">
            <a:off x="3492038" y="4618400"/>
            <a:ext cx="535800" cy="535800"/>
          </a:xfrm>
          <a:prstGeom prst="ellipse">
            <a:avLst/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08" name="Google Shape;1508;p106"/>
          <p:cNvCxnSpPr>
            <a:stCxn id="1487" idx="6"/>
            <a:endCxn id="1507" idx="2"/>
          </p:cNvCxnSpPr>
          <p:nvPr/>
        </p:nvCxnSpPr>
        <p:spPr>
          <a:xfrm flipH="1">
            <a:off x="4027863" y="3822850"/>
            <a:ext cx="1111200" cy="1063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509" name="Google Shape;1509;p106"/>
          <p:cNvCxnSpPr>
            <a:stCxn id="1486" idx="6"/>
            <a:endCxn id="1490" idx="2"/>
          </p:cNvCxnSpPr>
          <p:nvPr/>
        </p:nvCxnSpPr>
        <p:spPr>
          <a:xfrm flipH="1">
            <a:off x="4005063" y="3079425"/>
            <a:ext cx="1134000" cy="3600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510" name="Google Shape;1510;p106"/>
          <p:cNvCxnSpPr>
            <a:stCxn id="1485" idx="6"/>
          </p:cNvCxnSpPr>
          <p:nvPr/>
        </p:nvCxnSpPr>
        <p:spPr>
          <a:xfrm flipH="1">
            <a:off x="3986763" y="2336000"/>
            <a:ext cx="1152300" cy="996900"/>
          </a:xfrm>
          <a:prstGeom prst="straightConnector1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511" name="Google Shape;1511;p106"/>
          <p:cNvCxnSpPr>
            <a:stCxn id="1485" idx="6"/>
          </p:cNvCxnSpPr>
          <p:nvPr/>
        </p:nvCxnSpPr>
        <p:spPr>
          <a:xfrm flipH="1">
            <a:off x="3996063" y="2336000"/>
            <a:ext cx="1143000" cy="325500"/>
          </a:xfrm>
          <a:prstGeom prst="straightConnector1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512" name="Google Shape;1512;p106"/>
          <p:cNvCxnSpPr>
            <a:stCxn id="1494" idx="6"/>
            <a:endCxn id="1488" idx="2"/>
          </p:cNvCxnSpPr>
          <p:nvPr/>
        </p:nvCxnSpPr>
        <p:spPr>
          <a:xfrm flipH="1">
            <a:off x="4004863" y="1608500"/>
            <a:ext cx="1117800" cy="3441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1513" name="Google Shape;1513;p106"/>
          <p:cNvSpPr/>
          <p:nvPr/>
        </p:nvSpPr>
        <p:spPr>
          <a:xfrm flipH="1">
            <a:off x="5291463" y="2220500"/>
            <a:ext cx="535800" cy="535800"/>
          </a:xfrm>
          <a:prstGeom prst="ellipse">
            <a:avLst/>
          </a:prstGeom>
          <a:solidFill>
            <a:srgbClr val="9FC5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4" name="Google Shape;1514;p106"/>
          <p:cNvSpPr/>
          <p:nvPr/>
        </p:nvSpPr>
        <p:spPr>
          <a:xfrm flipH="1">
            <a:off x="5291463" y="2963925"/>
            <a:ext cx="535800" cy="535800"/>
          </a:xfrm>
          <a:prstGeom prst="ellipse">
            <a:avLst/>
          </a:prstGeom>
          <a:solidFill>
            <a:srgbClr val="9FC5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5" name="Google Shape;1515;p106"/>
          <p:cNvSpPr/>
          <p:nvPr/>
        </p:nvSpPr>
        <p:spPr>
          <a:xfrm flipH="1">
            <a:off x="5291463" y="3707350"/>
            <a:ext cx="535800" cy="535800"/>
          </a:xfrm>
          <a:prstGeom prst="ellipse">
            <a:avLst/>
          </a:prstGeom>
          <a:solidFill>
            <a:srgbClr val="9FC5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6" name="Google Shape;1516;p106"/>
          <p:cNvSpPr/>
          <p:nvPr/>
        </p:nvSpPr>
        <p:spPr>
          <a:xfrm flipH="1">
            <a:off x="5275063" y="1493000"/>
            <a:ext cx="535800" cy="535800"/>
          </a:xfrm>
          <a:prstGeom prst="ellipse">
            <a:avLst/>
          </a:prstGeom>
          <a:solidFill>
            <a:srgbClr val="9FC5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17" name="Google Shape;1517;p106"/>
          <p:cNvCxnSpPr>
            <a:endCxn id="1491" idx="2"/>
          </p:cNvCxnSpPr>
          <p:nvPr/>
        </p:nvCxnSpPr>
        <p:spPr>
          <a:xfrm flipH="1">
            <a:off x="4027838" y="3975225"/>
            <a:ext cx="1263600" cy="245400"/>
          </a:xfrm>
          <a:prstGeom prst="straightConnector1">
            <a:avLst/>
          </a:prstGeom>
          <a:noFill/>
          <a:ln cap="flat" cmpd="sng" w="19050">
            <a:solidFill>
              <a:srgbClr val="999999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518" name="Google Shape;1518;p106"/>
          <p:cNvCxnSpPr>
            <a:endCxn id="1507" idx="2"/>
          </p:cNvCxnSpPr>
          <p:nvPr/>
        </p:nvCxnSpPr>
        <p:spPr>
          <a:xfrm flipH="1">
            <a:off x="4027838" y="3975200"/>
            <a:ext cx="1263600" cy="911100"/>
          </a:xfrm>
          <a:prstGeom prst="straightConnector1">
            <a:avLst/>
          </a:prstGeom>
          <a:noFill/>
          <a:ln cap="flat" cmpd="sng" w="19050">
            <a:solidFill>
              <a:srgbClr val="999999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519" name="Google Shape;1519;p106"/>
          <p:cNvCxnSpPr>
            <a:endCxn id="1491" idx="1"/>
          </p:cNvCxnSpPr>
          <p:nvPr/>
        </p:nvCxnSpPr>
        <p:spPr>
          <a:xfrm flipH="1">
            <a:off x="3949371" y="3231691"/>
            <a:ext cx="1342200" cy="799500"/>
          </a:xfrm>
          <a:prstGeom prst="straightConnector1">
            <a:avLst/>
          </a:prstGeom>
          <a:noFill/>
          <a:ln cap="flat" cmpd="sng" w="19050">
            <a:solidFill>
              <a:srgbClr val="6FA8DC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520" name="Google Shape;1520;p106"/>
          <p:cNvCxnSpPr>
            <a:endCxn id="1490" idx="2"/>
          </p:cNvCxnSpPr>
          <p:nvPr/>
        </p:nvCxnSpPr>
        <p:spPr>
          <a:xfrm flipH="1">
            <a:off x="4004938" y="3231750"/>
            <a:ext cx="1286400" cy="207600"/>
          </a:xfrm>
          <a:prstGeom prst="straightConnector1">
            <a:avLst/>
          </a:prstGeom>
          <a:noFill/>
          <a:ln cap="flat" cmpd="sng" w="19050">
            <a:solidFill>
              <a:srgbClr val="6FA8DC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521" name="Google Shape;1521;p106"/>
          <p:cNvCxnSpPr/>
          <p:nvPr/>
        </p:nvCxnSpPr>
        <p:spPr>
          <a:xfrm flipH="1">
            <a:off x="3996663" y="2488400"/>
            <a:ext cx="1294800" cy="8445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522" name="Google Shape;1522;p106"/>
          <p:cNvCxnSpPr>
            <a:endCxn id="1489" idx="2"/>
          </p:cNvCxnSpPr>
          <p:nvPr/>
        </p:nvCxnSpPr>
        <p:spPr>
          <a:xfrm flipH="1">
            <a:off x="4004938" y="2488275"/>
            <a:ext cx="1286400" cy="1698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523" name="Google Shape;1523;p106"/>
          <p:cNvCxnSpPr>
            <a:endCxn id="1489" idx="2"/>
          </p:cNvCxnSpPr>
          <p:nvPr/>
        </p:nvCxnSpPr>
        <p:spPr>
          <a:xfrm flipH="1">
            <a:off x="4004938" y="1760775"/>
            <a:ext cx="1270200" cy="897300"/>
          </a:xfrm>
          <a:prstGeom prst="straightConnector1">
            <a:avLst/>
          </a:prstGeom>
          <a:noFill/>
          <a:ln cap="flat" cmpd="sng" w="19050">
            <a:solidFill>
              <a:srgbClr val="EA9999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524" name="Google Shape;1524;p106"/>
          <p:cNvCxnSpPr>
            <a:endCxn id="1488" idx="2"/>
          </p:cNvCxnSpPr>
          <p:nvPr/>
        </p:nvCxnSpPr>
        <p:spPr>
          <a:xfrm flipH="1">
            <a:off x="4004938" y="1760800"/>
            <a:ext cx="1270200" cy="191700"/>
          </a:xfrm>
          <a:prstGeom prst="straightConnector1">
            <a:avLst/>
          </a:prstGeom>
          <a:noFill/>
          <a:ln cap="flat" cmpd="sng" w="19050">
            <a:solidFill>
              <a:srgbClr val="EA9999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525" name="Google Shape;1525;p106"/>
          <p:cNvCxnSpPr>
            <a:stCxn id="1497" idx="7"/>
          </p:cNvCxnSpPr>
          <p:nvPr/>
        </p:nvCxnSpPr>
        <p:spPr>
          <a:xfrm rot="10800000">
            <a:off x="5827154" y="2532391"/>
            <a:ext cx="1027500" cy="3657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526" name="Google Shape;1526;p106"/>
          <p:cNvCxnSpPr>
            <a:stCxn id="1497" idx="5"/>
          </p:cNvCxnSpPr>
          <p:nvPr/>
        </p:nvCxnSpPr>
        <p:spPr>
          <a:xfrm flipH="1">
            <a:off x="5827154" y="3276959"/>
            <a:ext cx="1027500" cy="705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527" name="Google Shape;1527;p106"/>
          <p:cNvCxnSpPr>
            <a:stCxn id="1497" idx="5"/>
          </p:cNvCxnSpPr>
          <p:nvPr/>
        </p:nvCxnSpPr>
        <p:spPr>
          <a:xfrm rot="10800000">
            <a:off x="5827154" y="3240059"/>
            <a:ext cx="1027500" cy="36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528" name="Google Shape;1528;p106"/>
          <p:cNvCxnSpPr/>
          <p:nvPr/>
        </p:nvCxnSpPr>
        <p:spPr>
          <a:xfrm rot="10800000">
            <a:off x="5810954" y="1760766"/>
            <a:ext cx="1196100" cy="346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529" name="Google Shape;1529;p106"/>
          <p:cNvCxnSpPr/>
          <p:nvPr/>
        </p:nvCxnSpPr>
        <p:spPr>
          <a:xfrm rot="10800000">
            <a:off x="5810954" y="1760791"/>
            <a:ext cx="1196100" cy="12897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530" name="Google Shape;1530;p106"/>
          <p:cNvCxnSpPr>
            <a:stCxn id="1502" idx="5"/>
          </p:cNvCxnSpPr>
          <p:nvPr/>
        </p:nvCxnSpPr>
        <p:spPr>
          <a:xfrm flipH="1">
            <a:off x="5827154" y="2333734"/>
            <a:ext cx="1027500" cy="154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531" name="Google Shape;1531;p106"/>
          <p:cNvCxnSpPr>
            <a:stCxn id="1502" idx="5"/>
          </p:cNvCxnSpPr>
          <p:nvPr/>
        </p:nvCxnSpPr>
        <p:spPr>
          <a:xfrm flipH="1">
            <a:off x="5827154" y="2333734"/>
            <a:ext cx="1027500" cy="1641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532" name="Google Shape;1532;p106"/>
          <p:cNvCxnSpPr>
            <a:stCxn id="1502" idx="5"/>
          </p:cNvCxnSpPr>
          <p:nvPr/>
        </p:nvCxnSpPr>
        <p:spPr>
          <a:xfrm flipH="1">
            <a:off x="5827154" y="2333734"/>
            <a:ext cx="1027500" cy="898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1497" name="Google Shape;1497;p106"/>
          <p:cNvSpPr/>
          <p:nvPr/>
        </p:nvSpPr>
        <p:spPr>
          <a:xfrm flipH="1">
            <a:off x="6776188" y="2819625"/>
            <a:ext cx="535800" cy="535800"/>
          </a:xfrm>
          <a:prstGeom prst="ellipse">
            <a:avLst/>
          </a:prstGeom>
          <a:solidFill>
            <a:srgbClr val="B4A7D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2" name="Google Shape;1502;p106"/>
          <p:cNvSpPr/>
          <p:nvPr/>
        </p:nvSpPr>
        <p:spPr>
          <a:xfrm flipH="1">
            <a:off x="6776188" y="1876400"/>
            <a:ext cx="535800" cy="535800"/>
          </a:xfrm>
          <a:prstGeom prst="ellipse">
            <a:avLst/>
          </a:prstGeom>
          <a:solidFill>
            <a:srgbClr val="B4A7D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36" name="Shape 1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7" name="Google Shape;1537;p10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Deep Learning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38" name="Google Shape;1538;p107"/>
          <p:cNvSpPr txBox="1"/>
          <p:nvPr>
            <p:ph idx="1" type="body"/>
          </p:nvPr>
        </p:nvSpPr>
        <p:spPr>
          <a:xfrm>
            <a:off x="30050" y="967700"/>
            <a:ext cx="3315600" cy="373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1-D Convolution</a:t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Filters: 4</a:t>
            </a:r>
            <a:endParaRPr sz="24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Filter Size: 2</a:t>
            </a:r>
            <a:endParaRPr sz="24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Stride: 1 (1 Unit at a time)</a:t>
            </a:r>
            <a:endParaRPr sz="24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539" name="Google Shape;1539;p10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540" name="Google Shape;1540;p10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541" name="Google Shape;1541;p107"/>
          <p:cNvSpPr/>
          <p:nvPr/>
        </p:nvSpPr>
        <p:spPr>
          <a:xfrm flipH="1">
            <a:off x="5139063" y="2068100"/>
            <a:ext cx="535800" cy="535800"/>
          </a:xfrm>
          <a:prstGeom prst="ellipse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2" name="Google Shape;1542;p107"/>
          <p:cNvSpPr/>
          <p:nvPr/>
        </p:nvSpPr>
        <p:spPr>
          <a:xfrm flipH="1">
            <a:off x="5139063" y="2811525"/>
            <a:ext cx="535800" cy="535800"/>
          </a:xfrm>
          <a:prstGeom prst="ellipse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3" name="Google Shape;1543;p107"/>
          <p:cNvSpPr/>
          <p:nvPr/>
        </p:nvSpPr>
        <p:spPr>
          <a:xfrm flipH="1">
            <a:off x="5139063" y="3554950"/>
            <a:ext cx="535800" cy="535800"/>
          </a:xfrm>
          <a:prstGeom prst="ellipse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4" name="Google Shape;1544;p107"/>
          <p:cNvSpPr/>
          <p:nvPr/>
        </p:nvSpPr>
        <p:spPr>
          <a:xfrm flipH="1">
            <a:off x="3469138" y="1684600"/>
            <a:ext cx="535800" cy="535800"/>
          </a:xfrm>
          <a:prstGeom prst="ellipse">
            <a:avLst/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5" name="Google Shape;1545;p107"/>
          <p:cNvSpPr/>
          <p:nvPr/>
        </p:nvSpPr>
        <p:spPr>
          <a:xfrm flipH="1">
            <a:off x="3469138" y="2390175"/>
            <a:ext cx="535800" cy="535800"/>
          </a:xfrm>
          <a:prstGeom prst="ellipse">
            <a:avLst/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6" name="Google Shape;1546;p107"/>
          <p:cNvSpPr/>
          <p:nvPr/>
        </p:nvSpPr>
        <p:spPr>
          <a:xfrm flipH="1">
            <a:off x="3469138" y="3171450"/>
            <a:ext cx="535800" cy="535800"/>
          </a:xfrm>
          <a:prstGeom prst="ellipse">
            <a:avLst/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7" name="Google Shape;1547;p107"/>
          <p:cNvSpPr/>
          <p:nvPr/>
        </p:nvSpPr>
        <p:spPr>
          <a:xfrm flipH="1">
            <a:off x="3492038" y="3952725"/>
            <a:ext cx="535800" cy="535800"/>
          </a:xfrm>
          <a:prstGeom prst="ellipse">
            <a:avLst/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48" name="Google Shape;1548;p107"/>
          <p:cNvCxnSpPr>
            <a:endCxn id="1547" idx="2"/>
          </p:cNvCxnSpPr>
          <p:nvPr/>
        </p:nvCxnSpPr>
        <p:spPr>
          <a:xfrm flipH="1">
            <a:off x="4027838" y="3822825"/>
            <a:ext cx="1111200" cy="397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549" name="Google Shape;1549;p107"/>
          <p:cNvCxnSpPr>
            <a:stCxn id="1550" idx="6"/>
            <a:endCxn id="1545" idx="2"/>
          </p:cNvCxnSpPr>
          <p:nvPr/>
        </p:nvCxnSpPr>
        <p:spPr>
          <a:xfrm flipH="1">
            <a:off x="4004863" y="1608500"/>
            <a:ext cx="1117800" cy="10497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551" name="Google Shape;1551;p107"/>
          <p:cNvCxnSpPr>
            <a:stCxn id="1542" idx="6"/>
            <a:endCxn id="1547" idx="1"/>
          </p:cNvCxnSpPr>
          <p:nvPr/>
        </p:nvCxnSpPr>
        <p:spPr>
          <a:xfrm flipH="1">
            <a:off x="3949263" y="3079425"/>
            <a:ext cx="1189800" cy="9519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552" name="Google Shape;1552;p107"/>
          <p:cNvCxnSpPr>
            <a:stCxn id="1553" idx="7"/>
          </p:cNvCxnSpPr>
          <p:nvPr/>
        </p:nvCxnSpPr>
        <p:spPr>
          <a:xfrm rot="10800000">
            <a:off x="5674754" y="2379991"/>
            <a:ext cx="1179900" cy="518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54" name="Google Shape;1554;p107"/>
          <p:cNvCxnSpPr>
            <a:stCxn id="1553" idx="5"/>
          </p:cNvCxnSpPr>
          <p:nvPr/>
        </p:nvCxnSpPr>
        <p:spPr>
          <a:xfrm flipH="1">
            <a:off x="5674754" y="3276959"/>
            <a:ext cx="1179900" cy="553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55" name="Google Shape;1555;p107"/>
          <p:cNvCxnSpPr/>
          <p:nvPr/>
        </p:nvCxnSpPr>
        <p:spPr>
          <a:xfrm rot="10800000">
            <a:off x="5674825" y="3087525"/>
            <a:ext cx="11214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53" name="Google Shape;1553;p107"/>
          <p:cNvSpPr/>
          <p:nvPr/>
        </p:nvSpPr>
        <p:spPr>
          <a:xfrm flipH="1">
            <a:off x="6776188" y="2819625"/>
            <a:ext cx="535800" cy="535800"/>
          </a:xfrm>
          <a:prstGeom prst="ellipse">
            <a:avLst/>
          </a:prstGeom>
          <a:solidFill>
            <a:srgbClr val="B4A7D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0" name="Google Shape;1550;p107"/>
          <p:cNvSpPr/>
          <p:nvPr/>
        </p:nvSpPr>
        <p:spPr>
          <a:xfrm flipH="1">
            <a:off x="5122663" y="1340600"/>
            <a:ext cx="535800" cy="535800"/>
          </a:xfrm>
          <a:prstGeom prst="ellipse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6" name="Google Shape;1556;p107"/>
          <p:cNvSpPr/>
          <p:nvPr/>
        </p:nvSpPr>
        <p:spPr>
          <a:xfrm flipH="1">
            <a:off x="3469138" y="979025"/>
            <a:ext cx="535800" cy="535800"/>
          </a:xfrm>
          <a:prstGeom prst="ellipse">
            <a:avLst/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7" name="Google Shape;1557;p107"/>
          <p:cNvSpPr/>
          <p:nvPr/>
        </p:nvSpPr>
        <p:spPr>
          <a:xfrm flipH="1">
            <a:off x="6776188" y="1876400"/>
            <a:ext cx="535800" cy="535800"/>
          </a:xfrm>
          <a:prstGeom prst="ellipse">
            <a:avLst/>
          </a:prstGeom>
          <a:solidFill>
            <a:srgbClr val="B4A7D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58" name="Google Shape;1558;p107"/>
          <p:cNvCxnSpPr>
            <a:stCxn id="1557" idx="7"/>
            <a:endCxn id="1550" idx="2"/>
          </p:cNvCxnSpPr>
          <p:nvPr/>
        </p:nvCxnSpPr>
        <p:spPr>
          <a:xfrm rot="10800000">
            <a:off x="5658554" y="1608366"/>
            <a:ext cx="1196100" cy="346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59" name="Google Shape;1559;p107"/>
          <p:cNvCxnSpPr>
            <a:stCxn id="1553" idx="7"/>
            <a:endCxn id="1550" idx="2"/>
          </p:cNvCxnSpPr>
          <p:nvPr/>
        </p:nvCxnSpPr>
        <p:spPr>
          <a:xfrm rot="10800000">
            <a:off x="5658554" y="1608391"/>
            <a:ext cx="1196100" cy="12897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60" name="Google Shape;1560;p107"/>
          <p:cNvCxnSpPr>
            <a:stCxn id="1557" idx="6"/>
            <a:endCxn id="1541" idx="2"/>
          </p:cNvCxnSpPr>
          <p:nvPr/>
        </p:nvCxnSpPr>
        <p:spPr>
          <a:xfrm flipH="1">
            <a:off x="5674888" y="2144300"/>
            <a:ext cx="1101300" cy="1917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61" name="Google Shape;1561;p107"/>
          <p:cNvCxnSpPr>
            <a:stCxn id="1557" idx="5"/>
            <a:endCxn id="1543" idx="2"/>
          </p:cNvCxnSpPr>
          <p:nvPr/>
        </p:nvCxnSpPr>
        <p:spPr>
          <a:xfrm flipH="1">
            <a:off x="5674754" y="2333734"/>
            <a:ext cx="1179900" cy="1489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62" name="Google Shape;1562;p107"/>
          <p:cNvCxnSpPr>
            <a:stCxn id="1557" idx="5"/>
            <a:endCxn id="1542" idx="2"/>
          </p:cNvCxnSpPr>
          <p:nvPr/>
        </p:nvCxnSpPr>
        <p:spPr>
          <a:xfrm flipH="1">
            <a:off x="5674754" y="2333734"/>
            <a:ext cx="1179900" cy="745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63" name="Google Shape;1563;p107"/>
          <p:cNvSpPr/>
          <p:nvPr/>
        </p:nvSpPr>
        <p:spPr>
          <a:xfrm flipH="1">
            <a:off x="3492038" y="4618400"/>
            <a:ext cx="535800" cy="535800"/>
          </a:xfrm>
          <a:prstGeom prst="ellipse">
            <a:avLst/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64" name="Google Shape;1564;p107"/>
          <p:cNvCxnSpPr>
            <a:stCxn id="1543" idx="6"/>
            <a:endCxn id="1563" idx="2"/>
          </p:cNvCxnSpPr>
          <p:nvPr/>
        </p:nvCxnSpPr>
        <p:spPr>
          <a:xfrm flipH="1">
            <a:off x="4027863" y="3822850"/>
            <a:ext cx="1111200" cy="1063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1565" name="Google Shape;1565;p107"/>
          <p:cNvSpPr txBox="1"/>
          <p:nvPr>
            <p:ph idx="1" type="body"/>
          </p:nvPr>
        </p:nvSpPr>
        <p:spPr>
          <a:xfrm>
            <a:off x="4133975" y="3707250"/>
            <a:ext cx="613800" cy="3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w1</a:t>
            </a:r>
            <a:endParaRPr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66" name="Google Shape;1566;p107"/>
          <p:cNvSpPr txBox="1"/>
          <p:nvPr>
            <p:ph idx="1" type="body"/>
          </p:nvPr>
        </p:nvSpPr>
        <p:spPr>
          <a:xfrm>
            <a:off x="4205075" y="4459225"/>
            <a:ext cx="613800" cy="3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w2</a:t>
            </a:r>
            <a:endParaRPr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567" name="Google Shape;1567;p107"/>
          <p:cNvCxnSpPr>
            <a:stCxn id="1542" idx="6"/>
            <a:endCxn id="1546" idx="2"/>
          </p:cNvCxnSpPr>
          <p:nvPr/>
        </p:nvCxnSpPr>
        <p:spPr>
          <a:xfrm flipH="1">
            <a:off x="4005063" y="3079425"/>
            <a:ext cx="1134000" cy="3600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568" name="Google Shape;1568;p107"/>
          <p:cNvCxnSpPr>
            <a:stCxn id="1541" idx="6"/>
          </p:cNvCxnSpPr>
          <p:nvPr/>
        </p:nvCxnSpPr>
        <p:spPr>
          <a:xfrm flipH="1">
            <a:off x="3986763" y="2336000"/>
            <a:ext cx="1152300" cy="996900"/>
          </a:xfrm>
          <a:prstGeom prst="straightConnector1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569" name="Google Shape;1569;p107"/>
          <p:cNvCxnSpPr>
            <a:stCxn id="1541" idx="6"/>
          </p:cNvCxnSpPr>
          <p:nvPr/>
        </p:nvCxnSpPr>
        <p:spPr>
          <a:xfrm flipH="1">
            <a:off x="3996063" y="2336000"/>
            <a:ext cx="1143000" cy="325500"/>
          </a:xfrm>
          <a:prstGeom prst="straightConnector1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570" name="Google Shape;1570;p107"/>
          <p:cNvCxnSpPr>
            <a:stCxn id="1550" idx="6"/>
            <a:endCxn id="1544" idx="2"/>
          </p:cNvCxnSpPr>
          <p:nvPr/>
        </p:nvCxnSpPr>
        <p:spPr>
          <a:xfrm flipH="1">
            <a:off x="4004863" y="1608500"/>
            <a:ext cx="1117800" cy="3441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1571" name="Google Shape;1571;p107"/>
          <p:cNvSpPr/>
          <p:nvPr/>
        </p:nvSpPr>
        <p:spPr>
          <a:xfrm flipH="1">
            <a:off x="5291463" y="2220500"/>
            <a:ext cx="535800" cy="535800"/>
          </a:xfrm>
          <a:prstGeom prst="ellipse">
            <a:avLst/>
          </a:prstGeom>
          <a:solidFill>
            <a:srgbClr val="9FC5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2" name="Google Shape;1572;p107"/>
          <p:cNvSpPr/>
          <p:nvPr/>
        </p:nvSpPr>
        <p:spPr>
          <a:xfrm flipH="1">
            <a:off x="5291463" y="2963925"/>
            <a:ext cx="535800" cy="535800"/>
          </a:xfrm>
          <a:prstGeom prst="ellipse">
            <a:avLst/>
          </a:prstGeom>
          <a:solidFill>
            <a:srgbClr val="9FC5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3" name="Google Shape;1573;p107"/>
          <p:cNvSpPr/>
          <p:nvPr/>
        </p:nvSpPr>
        <p:spPr>
          <a:xfrm flipH="1">
            <a:off x="5291463" y="3707350"/>
            <a:ext cx="535800" cy="535800"/>
          </a:xfrm>
          <a:prstGeom prst="ellipse">
            <a:avLst/>
          </a:prstGeom>
          <a:solidFill>
            <a:srgbClr val="9FC5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4" name="Google Shape;1574;p107"/>
          <p:cNvSpPr/>
          <p:nvPr/>
        </p:nvSpPr>
        <p:spPr>
          <a:xfrm flipH="1">
            <a:off x="5275063" y="1493000"/>
            <a:ext cx="535800" cy="535800"/>
          </a:xfrm>
          <a:prstGeom prst="ellipse">
            <a:avLst/>
          </a:prstGeom>
          <a:solidFill>
            <a:srgbClr val="9FC5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5" name="Google Shape;1575;p107"/>
          <p:cNvSpPr/>
          <p:nvPr/>
        </p:nvSpPr>
        <p:spPr>
          <a:xfrm flipH="1">
            <a:off x="5443863" y="2372900"/>
            <a:ext cx="535800" cy="5358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6" name="Google Shape;1576;p107"/>
          <p:cNvSpPr/>
          <p:nvPr/>
        </p:nvSpPr>
        <p:spPr>
          <a:xfrm flipH="1">
            <a:off x="5443863" y="3116325"/>
            <a:ext cx="535800" cy="5358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7" name="Google Shape;1577;p107"/>
          <p:cNvSpPr/>
          <p:nvPr/>
        </p:nvSpPr>
        <p:spPr>
          <a:xfrm flipH="1">
            <a:off x="5443863" y="3859750"/>
            <a:ext cx="535800" cy="5358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8" name="Google Shape;1578;p107"/>
          <p:cNvSpPr/>
          <p:nvPr/>
        </p:nvSpPr>
        <p:spPr>
          <a:xfrm flipH="1">
            <a:off x="5427463" y="1645400"/>
            <a:ext cx="535800" cy="5358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9" name="Google Shape;1579;p107"/>
          <p:cNvSpPr/>
          <p:nvPr/>
        </p:nvSpPr>
        <p:spPr>
          <a:xfrm flipH="1">
            <a:off x="5596263" y="2525300"/>
            <a:ext cx="535800" cy="535800"/>
          </a:xfrm>
          <a:prstGeom prst="ellipse">
            <a:avLst/>
          </a:prstGeom>
          <a:solidFill>
            <a:srgbClr val="3D85C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0" name="Google Shape;1580;p107"/>
          <p:cNvSpPr/>
          <p:nvPr/>
        </p:nvSpPr>
        <p:spPr>
          <a:xfrm flipH="1">
            <a:off x="5596263" y="3268725"/>
            <a:ext cx="535800" cy="535800"/>
          </a:xfrm>
          <a:prstGeom prst="ellipse">
            <a:avLst/>
          </a:prstGeom>
          <a:solidFill>
            <a:srgbClr val="3D85C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1" name="Google Shape;1581;p107"/>
          <p:cNvSpPr/>
          <p:nvPr/>
        </p:nvSpPr>
        <p:spPr>
          <a:xfrm flipH="1">
            <a:off x="5596263" y="4012150"/>
            <a:ext cx="535800" cy="535800"/>
          </a:xfrm>
          <a:prstGeom prst="ellipse">
            <a:avLst/>
          </a:prstGeom>
          <a:solidFill>
            <a:srgbClr val="3D85C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2" name="Google Shape;1582;p107"/>
          <p:cNvSpPr/>
          <p:nvPr/>
        </p:nvSpPr>
        <p:spPr>
          <a:xfrm flipH="1">
            <a:off x="5579863" y="1797800"/>
            <a:ext cx="535800" cy="535800"/>
          </a:xfrm>
          <a:prstGeom prst="ellipse">
            <a:avLst/>
          </a:prstGeom>
          <a:solidFill>
            <a:srgbClr val="3D85C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6" name="Shape 1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" name="Google Shape;1587;p10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Deep Learning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88" name="Google Shape;1588;p108"/>
          <p:cNvSpPr txBox="1"/>
          <p:nvPr>
            <p:ph idx="1" type="body"/>
          </p:nvPr>
        </p:nvSpPr>
        <p:spPr>
          <a:xfrm>
            <a:off x="30050" y="967700"/>
            <a:ext cx="3315600" cy="373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1-D Convolution</a:t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Each filter is detecting a different feature</a:t>
            </a:r>
            <a:endParaRPr sz="24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watermark.jpg" id="1589" name="Google Shape;1589;p10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590" name="Google Shape;1590;p10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591" name="Google Shape;1591;p108"/>
          <p:cNvSpPr/>
          <p:nvPr/>
        </p:nvSpPr>
        <p:spPr>
          <a:xfrm flipH="1">
            <a:off x="5139063" y="2068100"/>
            <a:ext cx="535800" cy="535800"/>
          </a:xfrm>
          <a:prstGeom prst="ellipse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2" name="Google Shape;1592;p108"/>
          <p:cNvSpPr/>
          <p:nvPr/>
        </p:nvSpPr>
        <p:spPr>
          <a:xfrm flipH="1">
            <a:off x="5139063" y="2811525"/>
            <a:ext cx="535800" cy="535800"/>
          </a:xfrm>
          <a:prstGeom prst="ellipse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3" name="Google Shape;1593;p108"/>
          <p:cNvSpPr/>
          <p:nvPr/>
        </p:nvSpPr>
        <p:spPr>
          <a:xfrm flipH="1">
            <a:off x="5139063" y="3554950"/>
            <a:ext cx="535800" cy="535800"/>
          </a:xfrm>
          <a:prstGeom prst="ellipse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4" name="Google Shape;1594;p108"/>
          <p:cNvSpPr/>
          <p:nvPr/>
        </p:nvSpPr>
        <p:spPr>
          <a:xfrm flipH="1">
            <a:off x="3469138" y="1684600"/>
            <a:ext cx="535800" cy="535800"/>
          </a:xfrm>
          <a:prstGeom prst="ellipse">
            <a:avLst/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5" name="Google Shape;1595;p108"/>
          <p:cNvSpPr/>
          <p:nvPr/>
        </p:nvSpPr>
        <p:spPr>
          <a:xfrm flipH="1">
            <a:off x="3469138" y="2390175"/>
            <a:ext cx="535800" cy="535800"/>
          </a:xfrm>
          <a:prstGeom prst="ellipse">
            <a:avLst/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6" name="Google Shape;1596;p108"/>
          <p:cNvSpPr/>
          <p:nvPr/>
        </p:nvSpPr>
        <p:spPr>
          <a:xfrm flipH="1">
            <a:off x="3469138" y="3171450"/>
            <a:ext cx="535800" cy="535800"/>
          </a:xfrm>
          <a:prstGeom prst="ellipse">
            <a:avLst/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7" name="Google Shape;1597;p108"/>
          <p:cNvSpPr/>
          <p:nvPr/>
        </p:nvSpPr>
        <p:spPr>
          <a:xfrm flipH="1">
            <a:off x="3492038" y="3952725"/>
            <a:ext cx="535800" cy="535800"/>
          </a:xfrm>
          <a:prstGeom prst="ellipse">
            <a:avLst/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98" name="Google Shape;1598;p108"/>
          <p:cNvCxnSpPr>
            <a:endCxn id="1597" idx="2"/>
          </p:cNvCxnSpPr>
          <p:nvPr/>
        </p:nvCxnSpPr>
        <p:spPr>
          <a:xfrm flipH="1">
            <a:off x="4027838" y="3822825"/>
            <a:ext cx="1111200" cy="397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599" name="Google Shape;1599;p108"/>
          <p:cNvCxnSpPr>
            <a:stCxn id="1600" idx="6"/>
            <a:endCxn id="1595" idx="2"/>
          </p:cNvCxnSpPr>
          <p:nvPr/>
        </p:nvCxnSpPr>
        <p:spPr>
          <a:xfrm flipH="1">
            <a:off x="4004863" y="1608500"/>
            <a:ext cx="1117800" cy="10497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601" name="Google Shape;1601;p108"/>
          <p:cNvCxnSpPr>
            <a:stCxn id="1592" idx="6"/>
            <a:endCxn id="1597" idx="1"/>
          </p:cNvCxnSpPr>
          <p:nvPr/>
        </p:nvCxnSpPr>
        <p:spPr>
          <a:xfrm flipH="1">
            <a:off x="3949263" y="3079425"/>
            <a:ext cx="1189800" cy="9519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602" name="Google Shape;1602;p108"/>
          <p:cNvCxnSpPr>
            <a:stCxn id="1603" idx="7"/>
          </p:cNvCxnSpPr>
          <p:nvPr/>
        </p:nvCxnSpPr>
        <p:spPr>
          <a:xfrm rot="10800000">
            <a:off x="5674754" y="2379991"/>
            <a:ext cx="1179900" cy="518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04" name="Google Shape;1604;p108"/>
          <p:cNvCxnSpPr>
            <a:stCxn id="1603" idx="5"/>
          </p:cNvCxnSpPr>
          <p:nvPr/>
        </p:nvCxnSpPr>
        <p:spPr>
          <a:xfrm flipH="1">
            <a:off x="5674754" y="3276959"/>
            <a:ext cx="1179900" cy="553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05" name="Google Shape;1605;p108"/>
          <p:cNvCxnSpPr/>
          <p:nvPr/>
        </p:nvCxnSpPr>
        <p:spPr>
          <a:xfrm rot="10800000">
            <a:off x="5674825" y="3087525"/>
            <a:ext cx="11214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03" name="Google Shape;1603;p108"/>
          <p:cNvSpPr/>
          <p:nvPr/>
        </p:nvSpPr>
        <p:spPr>
          <a:xfrm flipH="1">
            <a:off x="6776188" y="2819625"/>
            <a:ext cx="535800" cy="535800"/>
          </a:xfrm>
          <a:prstGeom prst="ellipse">
            <a:avLst/>
          </a:prstGeom>
          <a:solidFill>
            <a:srgbClr val="B4A7D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0" name="Google Shape;1600;p108"/>
          <p:cNvSpPr/>
          <p:nvPr/>
        </p:nvSpPr>
        <p:spPr>
          <a:xfrm flipH="1">
            <a:off x="5122663" y="1340600"/>
            <a:ext cx="535800" cy="535800"/>
          </a:xfrm>
          <a:prstGeom prst="ellipse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6" name="Google Shape;1606;p108"/>
          <p:cNvSpPr/>
          <p:nvPr/>
        </p:nvSpPr>
        <p:spPr>
          <a:xfrm flipH="1">
            <a:off x="3469138" y="979025"/>
            <a:ext cx="535800" cy="535800"/>
          </a:xfrm>
          <a:prstGeom prst="ellipse">
            <a:avLst/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7" name="Google Shape;1607;p108"/>
          <p:cNvSpPr/>
          <p:nvPr/>
        </p:nvSpPr>
        <p:spPr>
          <a:xfrm flipH="1">
            <a:off x="6776188" y="1876400"/>
            <a:ext cx="535800" cy="535800"/>
          </a:xfrm>
          <a:prstGeom prst="ellipse">
            <a:avLst/>
          </a:prstGeom>
          <a:solidFill>
            <a:srgbClr val="B4A7D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08" name="Google Shape;1608;p108"/>
          <p:cNvCxnSpPr>
            <a:stCxn id="1607" idx="7"/>
            <a:endCxn id="1600" idx="2"/>
          </p:cNvCxnSpPr>
          <p:nvPr/>
        </p:nvCxnSpPr>
        <p:spPr>
          <a:xfrm rot="10800000">
            <a:off x="5658554" y="1608366"/>
            <a:ext cx="1196100" cy="346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09" name="Google Shape;1609;p108"/>
          <p:cNvCxnSpPr>
            <a:stCxn id="1603" idx="7"/>
            <a:endCxn id="1600" idx="2"/>
          </p:cNvCxnSpPr>
          <p:nvPr/>
        </p:nvCxnSpPr>
        <p:spPr>
          <a:xfrm rot="10800000">
            <a:off x="5658554" y="1608391"/>
            <a:ext cx="1196100" cy="12897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10" name="Google Shape;1610;p108"/>
          <p:cNvCxnSpPr>
            <a:stCxn id="1607" idx="6"/>
            <a:endCxn id="1591" idx="2"/>
          </p:cNvCxnSpPr>
          <p:nvPr/>
        </p:nvCxnSpPr>
        <p:spPr>
          <a:xfrm flipH="1">
            <a:off x="5674888" y="2144300"/>
            <a:ext cx="1101300" cy="1917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11" name="Google Shape;1611;p108"/>
          <p:cNvCxnSpPr>
            <a:stCxn id="1607" idx="5"/>
            <a:endCxn id="1593" idx="2"/>
          </p:cNvCxnSpPr>
          <p:nvPr/>
        </p:nvCxnSpPr>
        <p:spPr>
          <a:xfrm flipH="1">
            <a:off x="5674754" y="2333734"/>
            <a:ext cx="1179900" cy="1489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12" name="Google Shape;1612;p108"/>
          <p:cNvCxnSpPr>
            <a:stCxn id="1607" idx="5"/>
            <a:endCxn id="1592" idx="2"/>
          </p:cNvCxnSpPr>
          <p:nvPr/>
        </p:nvCxnSpPr>
        <p:spPr>
          <a:xfrm flipH="1">
            <a:off x="5674754" y="2333734"/>
            <a:ext cx="1179900" cy="745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13" name="Google Shape;1613;p108"/>
          <p:cNvSpPr/>
          <p:nvPr/>
        </p:nvSpPr>
        <p:spPr>
          <a:xfrm flipH="1">
            <a:off x="3492038" y="4618400"/>
            <a:ext cx="535800" cy="535800"/>
          </a:xfrm>
          <a:prstGeom prst="ellipse">
            <a:avLst/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14" name="Google Shape;1614;p108"/>
          <p:cNvCxnSpPr>
            <a:stCxn id="1593" idx="6"/>
            <a:endCxn id="1613" idx="2"/>
          </p:cNvCxnSpPr>
          <p:nvPr/>
        </p:nvCxnSpPr>
        <p:spPr>
          <a:xfrm flipH="1">
            <a:off x="4027863" y="3822850"/>
            <a:ext cx="1111200" cy="1063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1615" name="Google Shape;1615;p108"/>
          <p:cNvSpPr txBox="1"/>
          <p:nvPr>
            <p:ph idx="1" type="body"/>
          </p:nvPr>
        </p:nvSpPr>
        <p:spPr>
          <a:xfrm>
            <a:off x="4133975" y="3707250"/>
            <a:ext cx="613800" cy="3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w1</a:t>
            </a:r>
            <a:endParaRPr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16" name="Google Shape;1616;p108"/>
          <p:cNvSpPr txBox="1"/>
          <p:nvPr>
            <p:ph idx="1" type="body"/>
          </p:nvPr>
        </p:nvSpPr>
        <p:spPr>
          <a:xfrm>
            <a:off x="4205075" y="4459225"/>
            <a:ext cx="613800" cy="3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w2</a:t>
            </a:r>
            <a:endParaRPr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617" name="Google Shape;1617;p108"/>
          <p:cNvCxnSpPr>
            <a:stCxn id="1592" idx="6"/>
            <a:endCxn id="1596" idx="2"/>
          </p:cNvCxnSpPr>
          <p:nvPr/>
        </p:nvCxnSpPr>
        <p:spPr>
          <a:xfrm flipH="1">
            <a:off x="4005063" y="3079425"/>
            <a:ext cx="1134000" cy="3600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618" name="Google Shape;1618;p108"/>
          <p:cNvCxnSpPr>
            <a:stCxn id="1591" idx="6"/>
          </p:cNvCxnSpPr>
          <p:nvPr/>
        </p:nvCxnSpPr>
        <p:spPr>
          <a:xfrm flipH="1">
            <a:off x="3986763" y="2336000"/>
            <a:ext cx="1152300" cy="996900"/>
          </a:xfrm>
          <a:prstGeom prst="straightConnector1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619" name="Google Shape;1619;p108"/>
          <p:cNvCxnSpPr>
            <a:stCxn id="1591" idx="6"/>
          </p:cNvCxnSpPr>
          <p:nvPr/>
        </p:nvCxnSpPr>
        <p:spPr>
          <a:xfrm flipH="1">
            <a:off x="3996063" y="2336000"/>
            <a:ext cx="1143000" cy="325500"/>
          </a:xfrm>
          <a:prstGeom prst="straightConnector1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620" name="Google Shape;1620;p108"/>
          <p:cNvCxnSpPr>
            <a:stCxn id="1600" idx="6"/>
            <a:endCxn id="1594" idx="2"/>
          </p:cNvCxnSpPr>
          <p:nvPr/>
        </p:nvCxnSpPr>
        <p:spPr>
          <a:xfrm flipH="1">
            <a:off x="4004863" y="1608500"/>
            <a:ext cx="1117800" cy="3441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1621" name="Google Shape;1621;p108"/>
          <p:cNvSpPr/>
          <p:nvPr/>
        </p:nvSpPr>
        <p:spPr>
          <a:xfrm flipH="1">
            <a:off x="5291463" y="2220500"/>
            <a:ext cx="535800" cy="535800"/>
          </a:xfrm>
          <a:prstGeom prst="ellipse">
            <a:avLst/>
          </a:prstGeom>
          <a:solidFill>
            <a:srgbClr val="9FC5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2" name="Google Shape;1622;p108"/>
          <p:cNvSpPr/>
          <p:nvPr/>
        </p:nvSpPr>
        <p:spPr>
          <a:xfrm flipH="1">
            <a:off x="5291463" y="2963925"/>
            <a:ext cx="535800" cy="535800"/>
          </a:xfrm>
          <a:prstGeom prst="ellipse">
            <a:avLst/>
          </a:prstGeom>
          <a:solidFill>
            <a:srgbClr val="9FC5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3" name="Google Shape;1623;p108"/>
          <p:cNvSpPr/>
          <p:nvPr/>
        </p:nvSpPr>
        <p:spPr>
          <a:xfrm flipH="1">
            <a:off x="5291463" y="3707350"/>
            <a:ext cx="535800" cy="535800"/>
          </a:xfrm>
          <a:prstGeom prst="ellipse">
            <a:avLst/>
          </a:prstGeom>
          <a:solidFill>
            <a:srgbClr val="9FC5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4" name="Google Shape;1624;p108"/>
          <p:cNvSpPr/>
          <p:nvPr/>
        </p:nvSpPr>
        <p:spPr>
          <a:xfrm flipH="1">
            <a:off x="5275063" y="1493000"/>
            <a:ext cx="535800" cy="535800"/>
          </a:xfrm>
          <a:prstGeom prst="ellipse">
            <a:avLst/>
          </a:prstGeom>
          <a:solidFill>
            <a:srgbClr val="9FC5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5" name="Google Shape;1625;p108"/>
          <p:cNvSpPr/>
          <p:nvPr/>
        </p:nvSpPr>
        <p:spPr>
          <a:xfrm flipH="1">
            <a:off x="5443863" y="2372900"/>
            <a:ext cx="535800" cy="5358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6" name="Google Shape;1626;p108"/>
          <p:cNvSpPr/>
          <p:nvPr/>
        </p:nvSpPr>
        <p:spPr>
          <a:xfrm flipH="1">
            <a:off x="5443863" y="3116325"/>
            <a:ext cx="535800" cy="5358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7" name="Google Shape;1627;p108"/>
          <p:cNvSpPr/>
          <p:nvPr/>
        </p:nvSpPr>
        <p:spPr>
          <a:xfrm flipH="1">
            <a:off x="5443863" y="3859750"/>
            <a:ext cx="535800" cy="5358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8" name="Google Shape;1628;p108"/>
          <p:cNvSpPr/>
          <p:nvPr/>
        </p:nvSpPr>
        <p:spPr>
          <a:xfrm flipH="1">
            <a:off x="5427463" y="1645400"/>
            <a:ext cx="535800" cy="5358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9" name="Google Shape;1629;p108"/>
          <p:cNvSpPr/>
          <p:nvPr/>
        </p:nvSpPr>
        <p:spPr>
          <a:xfrm flipH="1">
            <a:off x="5596263" y="2525300"/>
            <a:ext cx="535800" cy="535800"/>
          </a:xfrm>
          <a:prstGeom prst="ellipse">
            <a:avLst/>
          </a:prstGeom>
          <a:solidFill>
            <a:srgbClr val="3D85C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0" name="Google Shape;1630;p108"/>
          <p:cNvSpPr/>
          <p:nvPr/>
        </p:nvSpPr>
        <p:spPr>
          <a:xfrm flipH="1">
            <a:off x="5596263" y="3268725"/>
            <a:ext cx="535800" cy="535800"/>
          </a:xfrm>
          <a:prstGeom prst="ellipse">
            <a:avLst/>
          </a:prstGeom>
          <a:solidFill>
            <a:srgbClr val="3D85C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1" name="Google Shape;1631;p108"/>
          <p:cNvSpPr/>
          <p:nvPr/>
        </p:nvSpPr>
        <p:spPr>
          <a:xfrm flipH="1">
            <a:off x="5596263" y="4012150"/>
            <a:ext cx="535800" cy="535800"/>
          </a:xfrm>
          <a:prstGeom prst="ellipse">
            <a:avLst/>
          </a:prstGeom>
          <a:solidFill>
            <a:srgbClr val="3D85C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2" name="Google Shape;1632;p108"/>
          <p:cNvSpPr/>
          <p:nvPr/>
        </p:nvSpPr>
        <p:spPr>
          <a:xfrm flipH="1">
            <a:off x="5579863" y="1797800"/>
            <a:ext cx="535800" cy="535800"/>
          </a:xfrm>
          <a:prstGeom prst="ellipse">
            <a:avLst/>
          </a:prstGeom>
          <a:solidFill>
            <a:srgbClr val="3D85C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36" name="Shape 1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7" name="Google Shape;1637;p10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Deep Learning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38" name="Google Shape;1638;p109"/>
          <p:cNvSpPr txBox="1"/>
          <p:nvPr>
            <p:ph idx="1" type="body"/>
          </p:nvPr>
        </p:nvSpPr>
        <p:spPr>
          <a:xfrm>
            <a:off x="30050" y="967700"/>
            <a:ext cx="3315600" cy="373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1-D Convolution</a:t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Filters: 4</a:t>
            </a:r>
            <a:endParaRPr sz="24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Filter Size: 2</a:t>
            </a:r>
            <a:endParaRPr sz="24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Stride: 1 (1 Unit at a time)</a:t>
            </a:r>
            <a:endParaRPr sz="24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watermark.jpg" id="1639" name="Google Shape;1639;p10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640" name="Google Shape;1640;p10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641" name="Google Shape;1641;p109"/>
          <p:cNvSpPr/>
          <p:nvPr/>
        </p:nvSpPr>
        <p:spPr>
          <a:xfrm flipH="1">
            <a:off x="5139063" y="2068100"/>
            <a:ext cx="535800" cy="535800"/>
          </a:xfrm>
          <a:prstGeom prst="ellipse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2" name="Google Shape;1642;p109"/>
          <p:cNvSpPr/>
          <p:nvPr/>
        </p:nvSpPr>
        <p:spPr>
          <a:xfrm flipH="1">
            <a:off x="5139063" y="2811525"/>
            <a:ext cx="535800" cy="535800"/>
          </a:xfrm>
          <a:prstGeom prst="ellipse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3" name="Google Shape;1643;p109"/>
          <p:cNvSpPr/>
          <p:nvPr/>
        </p:nvSpPr>
        <p:spPr>
          <a:xfrm flipH="1">
            <a:off x="5139063" y="3554950"/>
            <a:ext cx="535800" cy="535800"/>
          </a:xfrm>
          <a:prstGeom prst="ellipse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4" name="Google Shape;1644;p109"/>
          <p:cNvSpPr/>
          <p:nvPr/>
        </p:nvSpPr>
        <p:spPr>
          <a:xfrm flipH="1">
            <a:off x="3469138" y="1684600"/>
            <a:ext cx="535800" cy="535800"/>
          </a:xfrm>
          <a:prstGeom prst="ellipse">
            <a:avLst/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5" name="Google Shape;1645;p109"/>
          <p:cNvSpPr/>
          <p:nvPr/>
        </p:nvSpPr>
        <p:spPr>
          <a:xfrm flipH="1">
            <a:off x="3469138" y="2390175"/>
            <a:ext cx="535800" cy="535800"/>
          </a:xfrm>
          <a:prstGeom prst="ellipse">
            <a:avLst/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6" name="Google Shape;1646;p109"/>
          <p:cNvSpPr/>
          <p:nvPr/>
        </p:nvSpPr>
        <p:spPr>
          <a:xfrm flipH="1">
            <a:off x="3469138" y="3171450"/>
            <a:ext cx="535800" cy="535800"/>
          </a:xfrm>
          <a:prstGeom prst="ellipse">
            <a:avLst/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7" name="Google Shape;1647;p109"/>
          <p:cNvSpPr/>
          <p:nvPr/>
        </p:nvSpPr>
        <p:spPr>
          <a:xfrm flipH="1">
            <a:off x="3492038" y="3952725"/>
            <a:ext cx="535800" cy="535800"/>
          </a:xfrm>
          <a:prstGeom prst="ellipse">
            <a:avLst/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48" name="Google Shape;1648;p109"/>
          <p:cNvCxnSpPr>
            <a:endCxn id="1647" idx="2"/>
          </p:cNvCxnSpPr>
          <p:nvPr/>
        </p:nvCxnSpPr>
        <p:spPr>
          <a:xfrm flipH="1">
            <a:off x="4027838" y="3822825"/>
            <a:ext cx="1111200" cy="397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649" name="Google Shape;1649;p109"/>
          <p:cNvCxnSpPr>
            <a:stCxn id="1650" idx="6"/>
            <a:endCxn id="1645" idx="2"/>
          </p:cNvCxnSpPr>
          <p:nvPr/>
        </p:nvCxnSpPr>
        <p:spPr>
          <a:xfrm flipH="1">
            <a:off x="4004863" y="1608500"/>
            <a:ext cx="1117800" cy="10497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651" name="Google Shape;1651;p109"/>
          <p:cNvCxnSpPr>
            <a:stCxn id="1642" idx="6"/>
            <a:endCxn id="1647" idx="2"/>
          </p:cNvCxnSpPr>
          <p:nvPr/>
        </p:nvCxnSpPr>
        <p:spPr>
          <a:xfrm flipH="1">
            <a:off x="4027863" y="3079425"/>
            <a:ext cx="1111200" cy="11412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652" name="Google Shape;1652;p109"/>
          <p:cNvCxnSpPr>
            <a:stCxn id="1653" idx="7"/>
          </p:cNvCxnSpPr>
          <p:nvPr/>
        </p:nvCxnSpPr>
        <p:spPr>
          <a:xfrm rot="10800000">
            <a:off x="5674754" y="2379991"/>
            <a:ext cx="1179900" cy="518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54" name="Google Shape;1654;p109"/>
          <p:cNvCxnSpPr>
            <a:stCxn id="1653" idx="5"/>
          </p:cNvCxnSpPr>
          <p:nvPr/>
        </p:nvCxnSpPr>
        <p:spPr>
          <a:xfrm flipH="1">
            <a:off x="5674754" y="3276959"/>
            <a:ext cx="1179900" cy="553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55" name="Google Shape;1655;p109"/>
          <p:cNvCxnSpPr/>
          <p:nvPr/>
        </p:nvCxnSpPr>
        <p:spPr>
          <a:xfrm rot="10800000">
            <a:off x="5674825" y="3087525"/>
            <a:ext cx="11214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53" name="Google Shape;1653;p109"/>
          <p:cNvSpPr/>
          <p:nvPr/>
        </p:nvSpPr>
        <p:spPr>
          <a:xfrm flipH="1">
            <a:off x="6776188" y="2819625"/>
            <a:ext cx="535800" cy="535800"/>
          </a:xfrm>
          <a:prstGeom prst="ellipse">
            <a:avLst/>
          </a:prstGeom>
          <a:solidFill>
            <a:srgbClr val="B4A7D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0" name="Google Shape;1650;p109"/>
          <p:cNvSpPr/>
          <p:nvPr/>
        </p:nvSpPr>
        <p:spPr>
          <a:xfrm flipH="1">
            <a:off x="5122663" y="1340600"/>
            <a:ext cx="535800" cy="535800"/>
          </a:xfrm>
          <a:prstGeom prst="ellipse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6" name="Google Shape;1656;p109"/>
          <p:cNvSpPr/>
          <p:nvPr/>
        </p:nvSpPr>
        <p:spPr>
          <a:xfrm flipH="1">
            <a:off x="3469138" y="979025"/>
            <a:ext cx="535800" cy="535800"/>
          </a:xfrm>
          <a:prstGeom prst="ellipse">
            <a:avLst/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7" name="Google Shape;1657;p109"/>
          <p:cNvSpPr/>
          <p:nvPr/>
        </p:nvSpPr>
        <p:spPr>
          <a:xfrm flipH="1">
            <a:off x="6776188" y="1876400"/>
            <a:ext cx="535800" cy="535800"/>
          </a:xfrm>
          <a:prstGeom prst="ellipse">
            <a:avLst/>
          </a:prstGeom>
          <a:solidFill>
            <a:srgbClr val="B4A7D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58" name="Google Shape;1658;p109"/>
          <p:cNvCxnSpPr>
            <a:stCxn id="1657" idx="7"/>
            <a:endCxn id="1650" idx="2"/>
          </p:cNvCxnSpPr>
          <p:nvPr/>
        </p:nvCxnSpPr>
        <p:spPr>
          <a:xfrm rot="10800000">
            <a:off x="5658554" y="1608366"/>
            <a:ext cx="1196100" cy="346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59" name="Google Shape;1659;p109"/>
          <p:cNvCxnSpPr>
            <a:stCxn id="1653" idx="7"/>
            <a:endCxn id="1650" idx="2"/>
          </p:cNvCxnSpPr>
          <p:nvPr/>
        </p:nvCxnSpPr>
        <p:spPr>
          <a:xfrm rot="10800000">
            <a:off x="5658554" y="1608391"/>
            <a:ext cx="1196100" cy="12897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60" name="Google Shape;1660;p109"/>
          <p:cNvCxnSpPr>
            <a:stCxn id="1657" idx="6"/>
            <a:endCxn id="1641" idx="2"/>
          </p:cNvCxnSpPr>
          <p:nvPr/>
        </p:nvCxnSpPr>
        <p:spPr>
          <a:xfrm flipH="1">
            <a:off x="5674888" y="2144300"/>
            <a:ext cx="1101300" cy="1917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61" name="Google Shape;1661;p109"/>
          <p:cNvCxnSpPr>
            <a:stCxn id="1657" idx="5"/>
            <a:endCxn id="1643" idx="2"/>
          </p:cNvCxnSpPr>
          <p:nvPr/>
        </p:nvCxnSpPr>
        <p:spPr>
          <a:xfrm flipH="1">
            <a:off x="5674754" y="2333734"/>
            <a:ext cx="1179900" cy="1489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62" name="Google Shape;1662;p109"/>
          <p:cNvCxnSpPr>
            <a:stCxn id="1657" idx="5"/>
            <a:endCxn id="1642" idx="2"/>
          </p:cNvCxnSpPr>
          <p:nvPr/>
        </p:nvCxnSpPr>
        <p:spPr>
          <a:xfrm flipH="1">
            <a:off x="5674754" y="2333734"/>
            <a:ext cx="1179900" cy="745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63" name="Google Shape;1663;p109"/>
          <p:cNvSpPr/>
          <p:nvPr/>
        </p:nvSpPr>
        <p:spPr>
          <a:xfrm flipH="1">
            <a:off x="3492038" y="4618400"/>
            <a:ext cx="535800" cy="535800"/>
          </a:xfrm>
          <a:prstGeom prst="ellipse">
            <a:avLst/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64" name="Google Shape;1664;p109"/>
          <p:cNvCxnSpPr>
            <a:stCxn id="1643" idx="6"/>
            <a:endCxn id="1663" idx="2"/>
          </p:cNvCxnSpPr>
          <p:nvPr/>
        </p:nvCxnSpPr>
        <p:spPr>
          <a:xfrm flipH="1">
            <a:off x="4027863" y="3822850"/>
            <a:ext cx="1111200" cy="1063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665" name="Google Shape;1665;p109"/>
          <p:cNvCxnSpPr>
            <a:stCxn id="1642" idx="6"/>
            <a:endCxn id="1646" idx="2"/>
          </p:cNvCxnSpPr>
          <p:nvPr/>
        </p:nvCxnSpPr>
        <p:spPr>
          <a:xfrm flipH="1">
            <a:off x="4005063" y="3079425"/>
            <a:ext cx="1134000" cy="3600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666" name="Google Shape;1666;p109"/>
          <p:cNvCxnSpPr>
            <a:stCxn id="1641" idx="6"/>
            <a:endCxn id="1646" idx="2"/>
          </p:cNvCxnSpPr>
          <p:nvPr/>
        </p:nvCxnSpPr>
        <p:spPr>
          <a:xfrm flipH="1">
            <a:off x="4005063" y="2336000"/>
            <a:ext cx="1134000" cy="1103400"/>
          </a:xfrm>
          <a:prstGeom prst="straightConnector1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667" name="Google Shape;1667;p109"/>
          <p:cNvCxnSpPr>
            <a:stCxn id="1641" idx="6"/>
          </p:cNvCxnSpPr>
          <p:nvPr/>
        </p:nvCxnSpPr>
        <p:spPr>
          <a:xfrm flipH="1">
            <a:off x="3996063" y="2336000"/>
            <a:ext cx="1143000" cy="325500"/>
          </a:xfrm>
          <a:prstGeom prst="straightConnector1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668" name="Google Shape;1668;p109"/>
          <p:cNvCxnSpPr>
            <a:stCxn id="1650" idx="6"/>
            <a:endCxn id="1644" idx="2"/>
          </p:cNvCxnSpPr>
          <p:nvPr/>
        </p:nvCxnSpPr>
        <p:spPr>
          <a:xfrm flipH="1">
            <a:off x="4004863" y="1608500"/>
            <a:ext cx="1117800" cy="3441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1669" name="Google Shape;1669;p109"/>
          <p:cNvSpPr/>
          <p:nvPr/>
        </p:nvSpPr>
        <p:spPr>
          <a:xfrm flipH="1">
            <a:off x="5291463" y="2220500"/>
            <a:ext cx="535800" cy="535800"/>
          </a:xfrm>
          <a:prstGeom prst="ellipse">
            <a:avLst/>
          </a:prstGeom>
          <a:solidFill>
            <a:srgbClr val="9FC5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0" name="Google Shape;1670;p109"/>
          <p:cNvSpPr/>
          <p:nvPr/>
        </p:nvSpPr>
        <p:spPr>
          <a:xfrm flipH="1">
            <a:off x="5291463" y="2963925"/>
            <a:ext cx="535800" cy="535800"/>
          </a:xfrm>
          <a:prstGeom prst="ellipse">
            <a:avLst/>
          </a:prstGeom>
          <a:solidFill>
            <a:srgbClr val="9FC5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1" name="Google Shape;1671;p109"/>
          <p:cNvSpPr/>
          <p:nvPr/>
        </p:nvSpPr>
        <p:spPr>
          <a:xfrm flipH="1">
            <a:off x="5291463" y="3707350"/>
            <a:ext cx="535800" cy="535800"/>
          </a:xfrm>
          <a:prstGeom prst="ellipse">
            <a:avLst/>
          </a:prstGeom>
          <a:solidFill>
            <a:srgbClr val="9FC5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2" name="Google Shape;1672;p109"/>
          <p:cNvSpPr/>
          <p:nvPr/>
        </p:nvSpPr>
        <p:spPr>
          <a:xfrm flipH="1">
            <a:off x="5275063" y="1493000"/>
            <a:ext cx="535800" cy="535800"/>
          </a:xfrm>
          <a:prstGeom prst="ellipse">
            <a:avLst/>
          </a:prstGeom>
          <a:solidFill>
            <a:srgbClr val="9FC5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3" name="Google Shape;1673;p109"/>
          <p:cNvSpPr/>
          <p:nvPr/>
        </p:nvSpPr>
        <p:spPr>
          <a:xfrm flipH="1">
            <a:off x="5443863" y="2372900"/>
            <a:ext cx="535800" cy="5358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4" name="Google Shape;1674;p109"/>
          <p:cNvSpPr/>
          <p:nvPr/>
        </p:nvSpPr>
        <p:spPr>
          <a:xfrm flipH="1">
            <a:off x="5443863" y="3116325"/>
            <a:ext cx="535800" cy="5358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5" name="Google Shape;1675;p109"/>
          <p:cNvSpPr/>
          <p:nvPr/>
        </p:nvSpPr>
        <p:spPr>
          <a:xfrm flipH="1">
            <a:off x="5443863" y="3859750"/>
            <a:ext cx="535800" cy="5358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6" name="Google Shape;1676;p109"/>
          <p:cNvSpPr/>
          <p:nvPr/>
        </p:nvSpPr>
        <p:spPr>
          <a:xfrm flipH="1">
            <a:off x="5427463" y="1645400"/>
            <a:ext cx="535800" cy="5358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7" name="Google Shape;1677;p109"/>
          <p:cNvSpPr/>
          <p:nvPr/>
        </p:nvSpPr>
        <p:spPr>
          <a:xfrm flipH="1">
            <a:off x="5596263" y="2525300"/>
            <a:ext cx="535800" cy="535800"/>
          </a:xfrm>
          <a:prstGeom prst="ellipse">
            <a:avLst/>
          </a:prstGeom>
          <a:solidFill>
            <a:srgbClr val="3D85C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8" name="Google Shape;1678;p109"/>
          <p:cNvSpPr/>
          <p:nvPr/>
        </p:nvSpPr>
        <p:spPr>
          <a:xfrm flipH="1">
            <a:off x="5596263" y="3268725"/>
            <a:ext cx="535800" cy="535800"/>
          </a:xfrm>
          <a:prstGeom prst="ellipse">
            <a:avLst/>
          </a:prstGeom>
          <a:solidFill>
            <a:srgbClr val="3D85C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9" name="Google Shape;1679;p109"/>
          <p:cNvSpPr/>
          <p:nvPr/>
        </p:nvSpPr>
        <p:spPr>
          <a:xfrm flipH="1">
            <a:off x="5596263" y="4012150"/>
            <a:ext cx="535800" cy="535800"/>
          </a:xfrm>
          <a:prstGeom prst="ellipse">
            <a:avLst/>
          </a:prstGeom>
          <a:solidFill>
            <a:srgbClr val="3D85C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0" name="Google Shape;1680;p109"/>
          <p:cNvSpPr/>
          <p:nvPr/>
        </p:nvSpPr>
        <p:spPr>
          <a:xfrm flipH="1">
            <a:off x="5579863" y="1797800"/>
            <a:ext cx="535800" cy="535800"/>
          </a:xfrm>
          <a:prstGeom prst="ellipse">
            <a:avLst/>
          </a:prstGeom>
          <a:solidFill>
            <a:srgbClr val="3D85C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81" name="Google Shape;1681;p109"/>
          <p:cNvCxnSpPr>
            <a:endCxn id="1647" idx="2"/>
          </p:cNvCxnSpPr>
          <p:nvPr/>
        </p:nvCxnSpPr>
        <p:spPr>
          <a:xfrm flipH="1">
            <a:off x="4027838" y="3975225"/>
            <a:ext cx="1263600" cy="245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682" name="Google Shape;1682;p109"/>
          <p:cNvCxnSpPr>
            <a:endCxn id="1645" idx="2"/>
          </p:cNvCxnSpPr>
          <p:nvPr/>
        </p:nvCxnSpPr>
        <p:spPr>
          <a:xfrm flipH="1">
            <a:off x="4004938" y="1760775"/>
            <a:ext cx="1270200" cy="8973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683" name="Google Shape;1683;p109"/>
          <p:cNvCxnSpPr>
            <a:endCxn id="1647" idx="2"/>
          </p:cNvCxnSpPr>
          <p:nvPr/>
        </p:nvCxnSpPr>
        <p:spPr>
          <a:xfrm flipH="1">
            <a:off x="4027838" y="3231825"/>
            <a:ext cx="1263600" cy="9888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684" name="Google Shape;1684;p109"/>
          <p:cNvCxnSpPr>
            <a:endCxn id="1663" idx="2"/>
          </p:cNvCxnSpPr>
          <p:nvPr/>
        </p:nvCxnSpPr>
        <p:spPr>
          <a:xfrm flipH="1">
            <a:off x="4027838" y="3975200"/>
            <a:ext cx="1263600" cy="911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685" name="Google Shape;1685;p109"/>
          <p:cNvCxnSpPr>
            <a:endCxn id="1646" idx="2"/>
          </p:cNvCxnSpPr>
          <p:nvPr/>
        </p:nvCxnSpPr>
        <p:spPr>
          <a:xfrm flipH="1">
            <a:off x="4004938" y="3231750"/>
            <a:ext cx="1286400" cy="2076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686" name="Google Shape;1686;p109"/>
          <p:cNvCxnSpPr>
            <a:endCxn id="1646" idx="2"/>
          </p:cNvCxnSpPr>
          <p:nvPr/>
        </p:nvCxnSpPr>
        <p:spPr>
          <a:xfrm flipH="1">
            <a:off x="4004938" y="2488350"/>
            <a:ext cx="1286400" cy="951000"/>
          </a:xfrm>
          <a:prstGeom prst="straightConnector1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687" name="Google Shape;1687;p109"/>
          <p:cNvCxnSpPr>
            <a:endCxn id="1645" idx="2"/>
          </p:cNvCxnSpPr>
          <p:nvPr/>
        </p:nvCxnSpPr>
        <p:spPr>
          <a:xfrm flipH="1">
            <a:off x="4004938" y="2488275"/>
            <a:ext cx="1286400" cy="169800"/>
          </a:xfrm>
          <a:prstGeom prst="straightConnector1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688" name="Google Shape;1688;p109"/>
          <p:cNvCxnSpPr>
            <a:endCxn id="1644" idx="2"/>
          </p:cNvCxnSpPr>
          <p:nvPr/>
        </p:nvCxnSpPr>
        <p:spPr>
          <a:xfrm flipH="1">
            <a:off x="4004938" y="1760800"/>
            <a:ext cx="1270200" cy="1917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689" name="Google Shape;1689;p109"/>
          <p:cNvCxnSpPr>
            <a:endCxn id="1647" idx="2"/>
          </p:cNvCxnSpPr>
          <p:nvPr/>
        </p:nvCxnSpPr>
        <p:spPr>
          <a:xfrm flipH="1">
            <a:off x="4027838" y="4127625"/>
            <a:ext cx="1416000" cy="93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690" name="Google Shape;1690;p109"/>
          <p:cNvCxnSpPr>
            <a:endCxn id="1645" idx="2"/>
          </p:cNvCxnSpPr>
          <p:nvPr/>
        </p:nvCxnSpPr>
        <p:spPr>
          <a:xfrm flipH="1">
            <a:off x="4004938" y="1913175"/>
            <a:ext cx="1422600" cy="7449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691" name="Google Shape;1691;p109"/>
          <p:cNvCxnSpPr>
            <a:endCxn id="1647" idx="2"/>
          </p:cNvCxnSpPr>
          <p:nvPr/>
        </p:nvCxnSpPr>
        <p:spPr>
          <a:xfrm flipH="1">
            <a:off x="4027838" y="3384225"/>
            <a:ext cx="1416000" cy="8364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692" name="Google Shape;1692;p109"/>
          <p:cNvCxnSpPr>
            <a:endCxn id="1663" idx="2"/>
          </p:cNvCxnSpPr>
          <p:nvPr/>
        </p:nvCxnSpPr>
        <p:spPr>
          <a:xfrm flipH="1">
            <a:off x="4027838" y="4127600"/>
            <a:ext cx="1416000" cy="7587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693" name="Google Shape;1693;p109"/>
          <p:cNvCxnSpPr>
            <a:endCxn id="1646" idx="2"/>
          </p:cNvCxnSpPr>
          <p:nvPr/>
        </p:nvCxnSpPr>
        <p:spPr>
          <a:xfrm flipH="1">
            <a:off x="4004938" y="3384150"/>
            <a:ext cx="1438800" cy="552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694" name="Google Shape;1694;p109"/>
          <p:cNvCxnSpPr>
            <a:endCxn id="1646" idx="2"/>
          </p:cNvCxnSpPr>
          <p:nvPr/>
        </p:nvCxnSpPr>
        <p:spPr>
          <a:xfrm flipH="1">
            <a:off x="4004938" y="2640750"/>
            <a:ext cx="1438800" cy="798600"/>
          </a:xfrm>
          <a:prstGeom prst="straightConnector1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695" name="Google Shape;1695;p109"/>
          <p:cNvCxnSpPr>
            <a:endCxn id="1645" idx="2"/>
          </p:cNvCxnSpPr>
          <p:nvPr/>
        </p:nvCxnSpPr>
        <p:spPr>
          <a:xfrm flipH="1">
            <a:off x="4004938" y="2640675"/>
            <a:ext cx="1438800" cy="17400"/>
          </a:xfrm>
          <a:prstGeom prst="straightConnector1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696" name="Google Shape;1696;p109"/>
          <p:cNvCxnSpPr>
            <a:endCxn id="1644" idx="2"/>
          </p:cNvCxnSpPr>
          <p:nvPr/>
        </p:nvCxnSpPr>
        <p:spPr>
          <a:xfrm flipH="1">
            <a:off x="4004938" y="1913200"/>
            <a:ext cx="1422600" cy="393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697" name="Google Shape;1697;p109"/>
          <p:cNvCxnSpPr>
            <a:endCxn id="1647" idx="2"/>
          </p:cNvCxnSpPr>
          <p:nvPr/>
        </p:nvCxnSpPr>
        <p:spPr>
          <a:xfrm rot="10800000">
            <a:off x="4027838" y="4220625"/>
            <a:ext cx="1568400" cy="59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698" name="Google Shape;1698;p109"/>
          <p:cNvCxnSpPr>
            <a:endCxn id="1645" idx="2"/>
          </p:cNvCxnSpPr>
          <p:nvPr/>
        </p:nvCxnSpPr>
        <p:spPr>
          <a:xfrm flipH="1">
            <a:off x="4004938" y="2065575"/>
            <a:ext cx="1575000" cy="5925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699" name="Google Shape;1699;p109"/>
          <p:cNvCxnSpPr>
            <a:endCxn id="1647" idx="2"/>
          </p:cNvCxnSpPr>
          <p:nvPr/>
        </p:nvCxnSpPr>
        <p:spPr>
          <a:xfrm flipH="1">
            <a:off x="4027838" y="3536625"/>
            <a:ext cx="1568400" cy="6840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700" name="Google Shape;1700;p109"/>
          <p:cNvCxnSpPr>
            <a:endCxn id="1663" idx="2"/>
          </p:cNvCxnSpPr>
          <p:nvPr/>
        </p:nvCxnSpPr>
        <p:spPr>
          <a:xfrm flipH="1">
            <a:off x="4027838" y="4280000"/>
            <a:ext cx="1568400" cy="606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701" name="Google Shape;1701;p109"/>
          <p:cNvCxnSpPr>
            <a:endCxn id="1646" idx="2"/>
          </p:cNvCxnSpPr>
          <p:nvPr/>
        </p:nvCxnSpPr>
        <p:spPr>
          <a:xfrm rot="10800000">
            <a:off x="4004938" y="3439350"/>
            <a:ext cx="1591200" cy="972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702" name="Google Shape;1702;p109"/>
          <p:cNvCxnSpPr>
            <a:endCxn id="1646" idx="2"/>
          </p:cNvCxnSpPr>
          <p:nvPr/>
        </p:nvCxnSpPr>
        <p:spPr>
          <a:xfrm flipH="1">
            <a:off x="4004938" y="2793150"/>
            <a:ext cx="1591200" cy="646200"/>
          </a:xfrm>
          <a:prstGeom prst="straightConnector1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703" name="Google Shape;1703;p109"/>
          <p:cNvCxnSpPr>
            <a:endCxn id="1645" idx="2"/>
          </p:cNvCxnSpPr>
          <p:nvPr/>
        </p:nvCxnSpPr>
        <p:spPr>
          <a:xfrm rot="10800000">
            <a:off x="4004938" y="2658075"/>
            <a:ext cx="1591200" cy="135000"/>
          </a:xfrm>
          <a:prstGeom prst="straightConnector1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704" name="Google Shape;1704;p109"/>
          <p:cNvCxnSpPr>
            <a:endCxn id="1644" idx="2"/>
          </p:cNvCxnSpPr>
          <p:nvPr/>
        </p:nvCxnSpPr>
        <p:spPr>
          <a:xfrm rot="10800000">
            <a:off x="4004938" y="1952500"/>
            <a:ext cx="1575000" cy="1131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triangle"/>
            <a:tailEnd len="med" w="med" type="none"/>
          </a:ln>
        </p:spPr>
      </p:cxn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08" name="Shape 1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9" name="Google Shape;1709;p11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Deep Learning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10" name="Google Shape;1710;p110"/>
          <p:cNvSpPr txBox="1"/>
          <p:nvPr>
            <p:ph idx="1" type="body"/>
          </p:nvPr>
        </p:nvSpPr>
        <p:spPr>
          <a:xfrm>
            <a:off x="30050" y="967700"/>
            <a:ext cx="3315600" cy="373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1-D Convolution</a:t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For simplicity, we begin to describe and visualize these sets of neurons as blocks instead</a:t>
            </a:r>
            <a:endParaRPr sz="24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watermark.jpg" id="1711" name="Google Shape;1711;p11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712" name="Google Shape;1712;p11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713" name="Google Shape;1713;p110"/>
          <p:cNvSpPr/>
          <p:nvPr/>
        </p:nvSpPr>
        <p:spPr>
          <a:xfrm flipH="1">
            <a:off x="5139063" y="2068100"/>
            <a:ext cx="535800" cy="535800"/>
          </a:xfrm>
          <a:prstGeom prst="ellipse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4" name="Google Shape;1714;p110"/>
          <p:cNvSpPr/>
          <p:nvPr/>
        </p:nvSpPr>
        <p:spPr>
          <a:xfrm flipH="1">
            <a:off x="5139063" y="2811525"/>
            <a:ext cx="535800" cy="535800"/>
          </a:xfrm>
          <a:prstGeom prst="ellipse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5" name="Google Shape;1715;p110"/>
          <p:cNvSpPr/>
          <p:nvPr/>
        </p:nvSpPr>
        <p:spPr>
          <a:xfrm flipH="1">
            <a:off x="5139063" y="3554950"/>
            <a:ext cx="535800" cy="535800"/>
          </a:xfrm>
          <a:prstGeom prst="ellipse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6" name="Google Shape;1716;p110"/>
          <p:cNvSpPr/>
          <p:nvPr/>
        </p:nvSpPr>
        <p:spPr>
          <a:xfrm flipH="1">
            <a:off x="3469138" y="1684600"/>
            <a:ext cx="535800" cy="535800"/>
          </a:xfrm>
          <a:prstGeom prst="ellipse">
            <a:avLst/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7" name="Google Shape;1717;p110"/>
          <p:cNvSpPr/>
          <p:nvPr/>
        </p:nvSpPr>
        <p:spPr>
          <a:xfrm flipH="1">
            <a:off x="3469138" y="2390175"/>
            <a:ext cx="535800" cy="535800"/>
          </a:xfrm>
          <a:prstGeom prst="ellipse">
            <a:avLst/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8" name="Google Shape;1718;p110"/>
          <p:cNvSpPr/>
          <p:nvPr/>
        </p:nvSpPr>
        <p:spPr>
          <a:xfrm flipH="1">
            <a:off x="3469138" y="3171450"/>
            <a:ext cx="535800" cy="535800"/>
          </a:xfrm>
          <a:prstGeom prst="ellipse">
            <a:avLst/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9" name="Google Shape;1719;p110"/>
          <p:cNvSpPr/>
          <p:nvPr/>
        </p:nvSpPr>
        <p:spPr>
          <a:xfrm flipH="1">
            <a:off x="3492038" y="3952725"/>
            <a:ext cx="535800" cy="535800"/>
          </a:xfrm>
          <a:prstGeom prst="ellipse">
            <a:avLst/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720" name="Google Shape;1720;p110"/>
          <p:cNvCxnSpPr>
            <a:endCxn id="1719" idx="2"/>
          </p:cNvCxnSpPr>
          <p:nvPr/>
        </p:nvCxnSpPr>
        <p:spPr>
          <a:xfrm flipH="1">
            <a:off x="4027838" y="3822825"/>
            <a:ext cx="1111200" cy="397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721" name="Google Shape;1721;p110"/>
          <p:cNvCxnSpPr>
            <a:stCxn id="1722" idx="6"/>
            <a:endCxn id="1717" idx="2"/>
          </p:cNvCxnSpPr>
          <p:nvPr/>
        </p:nvCxnSpPr>
        <p:spPr>
          <a:xfrm flipH="1">
            <a:off x="4004863" y="1608500"/>
            <a:ext cx="1117800" cy="10497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723" name="Google Shape;1723;p110"/>
          <p:cNvCxnSpPr>
            <a:stCxn id="1714" idx="6"/>
            <a:endCxn id="1719" idx="2"/>
          </p:cNvCxnSpPr>
          <p:nvPr/>
        </p:nvCxnSpPr>
        <p:spPr>
          <a:xfrm flipH="1">
            <a:off x="4027863" y="3079425"/>
            <a:ext cx="1111200" cy="11412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724" name="Google Shape;1724;p110"/>
          <p:cNvCxnSpPr>
            <a:stCxn id="1725" idx="7"/>
          </p:cNvCxnSpPr>
          <p:nvPr/>
        </p:nvCxnSpPr>
        <p:spPr>
          <a:xfrm rot="10800000">
            <a:off x="5674754" y="2379991"/>
            <a:ext cx="1179900" cy="518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26" name="Google Shape;1726;p110"/>
          <p:cNvCxnSpPr>
            <a:stCxn id="1725" idx="5"/>
          </p:cNvCxnSpPr>
          <p:nvPr/>
        </p:nvCxnSpPr>
        <p:spPr>
          <a:xfrm flipH="1">
            <a:off x="5674754" y="3276959"/>
            <a:ext cx="1179900" cy="553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27" name="Google Shape;1727;p110"/>
          <p:cNvCxnSpPr/>
          <p:nvPr/>
        </p:nvCxnSpPr>
        <p:spPr>
          <a:xfrm rot="10800000">
            <a:off x="5674825" y="3087525"/>
            <a:ext cx="11214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25" name="Google Shape;1725;p110"/>
          <p:cNvSpPr/>
          <p:nvPr/>
        </p:nvSpPr>
        <p:spPr>
          <a:xfrm flipH="1">
            <a:off x="6776188" y="2819625"/>
            <a:ext cx="535800" cy="535800"/>
          </a:xfrm>
          <a:prstGeom prst="ellipse">
            <a:avLst/>
          </a:prstGeom>
          <a:solidFill>
            <a:srgbClr val="B4A7D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2" name="Google Shape;1722;p110"/>
          <p:cNvSpPr/>
          <p:nvPr/>
        </p:nvSpPr>
        <p:spPr>
          <a:xfrm flipH="1">
            <a:off x="5122663" y="1340600"/>
            <a:ext cx="535800" cy="535800"/>
          </a:xfrm>
          <a:prstGeom prst="ellipse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8" name="Google Shape;1728;p110"/>
          <p:cNvSpPr/>
          <p:nvPr/>
        </p:nvSpPr>
        <p:spPr>
          <a:xfrm flipH="1">
            <a:off x="3469138" y="979025"/>
            <a:ext cx="535800" cy="535800"/>
          </a:xfrm>
          <a:prstGeom prst="ellipse">
            <a:avLst/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9" name="Google Shape;1729;p110"/>
          <p:cNvSpPr/>
          <p:nvPr/>
        </p:nvSpPr>
        <p:spPr>
          <a:xfrm flipH="1">
            <a:off x="6776188" y="1876400"/>
            <a:ext cx="535800" cy="535800"/>
          </a:xfrm>
          <a:prstGeom prst="ellipse">
            <a:avLst/>
          </a:prstGeom>
          <a:solidFill>
            <a:srgbClr val="B4A7D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730" name="Google Shape;1730;p110"/>
          <p:cNvCxnSpPr>
            <a:stCxn id="1729" idx="7"/>
            <a:endCxn id="1722" idx="2"/>
          </p:cNvCxnSpPr>
          <p:nvPr/>
        </p:nvCxnSpPr>
        <p:spPr>
          <a:xfrm rot="10800000">
            <a:off x="5658554" y="1608366"/>
            <a:ext cx="1196100" cy="346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31" name="Google Shape;1731;p110"/>
          <p:cNvCxnSpPr>
            <a:stCxn id="1725" idx="7"/>
            <a:endCxn id="1722" idx="2"/>
          </p:cNvCxnSpPr>
          <p:nvPr/>
        </p:nvCxnSpPr>
        <p:spPr>
          <a:xfrm rot="10800000">
            <a:off x="5658554" y="1608391"/>
            <a:ext cx="1196100" cy="12897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32" name="Google Shape;1732;p110"/>
          <p:cNvCxnSpPr>
            <a:stCxn id="1729" idx="6"/>
            <a:endCxn id="1713" idx="2"/>
          </p:cNvCxnSpPr>
          <p:nvPr/>
        </p:nvCxnSpPr>
        <p:spPr>
          <a:xfrm flipH="1">
            <a:off x="5674888" y="2144300"/>
            <a:ext cx="1101300" cy="1917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33" name="Google Shape;1733;p110"/>
          <p:cNvCxnSpPr>
            <a:stCxn id="1729" idx="5"/>
            <a:endCxn id="1715" idx="2"/>
          </p:cNvCxnSpPr>
          <p:nvPr/>
        </p:nvCxnSpPr>
        <p:spPr>
          <a:xfrm flipH="1">
            <a:off x="5674754" y="2333734"/>
            <a:ext cx="1179900" cy="1489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34" name="Google Shape;1734;p110"/>
          <p:cNvCxnSpPr>
            <a:stCxn id="1729" idx="5"/>
            <a:endCxn id="1714" idx="2"/>
          </p:cNvCxnSpPr>
          <p:nvPr/>
        </p:nvCxnSpPr>
        <p:spPr>
          <a:xfrm flipH="1">
            <a:off x="5674754" y="2333734"/>
            <a:ext cx="1179900" cy="745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35" name="Google Shape;1735;p110"/>
          <p:cNvSpPr/>
          <p:nvPr/>
        </p:nvSpPr>
        <p:spPr>
          <a:xfrm flipH="1">
            <a:off x="3492038" y="4618400"/>
            <a:ext cx="535800" cy="535800"/>
          </a:xfrm>
          <a:prstGeom prst="ellipse">
            <a:avLst/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736" name="Google Shape;1736;p110"/>
          <p:cNvCxnSpPr>
            <a:stCxn id="1715" idx="6"/>
            <a:endCxn id="1735" idx="2"/>
          </p:cNvCxnSpPr>
          <p:nvPr/>
        </p:nvCxnSpPr>
        <p:spPr>
          <a:xfrm flipH="1">
            <a:off x="4027863" y="3822850"/>
            <a:ext cx="1111200" cy="1063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737" name="Google Shape;1737;p110"/>
          <p:cNvCxnSpPr>
            <a:stCxn id="1714" idx="6"/>
            <a:endCxn id="1718" idx="2"/>
          </p:cNvCxnSpPr>
          <p:nvPr/>
        </p:nvCxnSpPr>
        <p:spPr>
          <a:xfrm flipH="1">
            <a:off x="4005063" y="3079425"/>
            <a:ext cx="1134000" cy="3600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738" name="Google Shape;1738;p110"/>
          <p:cNvCxnSpPr>
            <a:stCxn id="1713" idx="6"/>
            <a:endCxn id="1718" idx="2"/>
          </p:cNvCxnSpPr>
          <p:nvPr/>
        </p:nvCxnSpPr>
        <p:spPr>
          <a:xfrm flipH="1">
            <a:off x="4005063" y="2336000"/>
            <a:ext cx="1134000" cy="1103400"/>
          </a:xfrm>
          <a:prstGeom prst="straightConnector1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739" name="Google Shape;1739;p110"/>
          <p:cNvCxnSpPr>
            <a:stCxn id="1713" idx="6"/>
          </p:cNvCxnSpPr>
          <p:nvPr/>
        </p:nvCxnSpPr>
        <p:spPr>
          <a:xfrm flipH="1">
            <a:off x="3996063" y="2336000"/>
            <a:ext cx="1143000" cy="325500"/>
          </a:xfrm>
          <a:prstGeom prst="straightConnector1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740" name="Google Shape;1740;p110"/>
          <p:cNvCxnSpPr>
            <a:stCxn id="1722" idx="6"/>
            <a:endCxn id="1716" idx="2"/>
          </p:cNvCxnSpPr>
          <p:nvPr/>
        </p:nvCxnSpPr>
        <p:spPr>
          <a:xfrm flipH="1">
            <a:off x="4004863" y="1608500"/>
            <a:ext cx="1117800" cy="3441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1741" name="Google Shape;1741;p110"/>
          <p:cNvSpPr/>
          <p:nvPr/>
        </p:nvSpPr>
        <p:spPr>
          <a:xfrm flipH="1">
            <a:off x="5291463" y="2220500"/>
            <a:ext cx="535800" cy="535800"/>
          </a:xfrm>
          <a:prstGeom prst="ellipse">
            <a:avLst/>
          </a:prstGeom>
          <a:solidFill>
            <a:srgbClr val="9FC5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2" name="Google Shape;1742;p110"/>
          <p:cNvSpPr/>
          <p:nvPr/>
        </p:nvSpPr>
        <p:spPr>
          <a:xfrm flipH="1">
            <a:off x="5291463" y="2963925"/>
            <a:ext cx="535800" cy="535800"/>
          </a:xfrm>
          <a:prstGeom prst="ellipse">
            <a:avLst/>
          </a:prstGeom>
          <a:solidFill>
            <a:srgbClr val="9FC5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3" name="Google Shape;1743;p110"/>
          <p:cNvSpPr/>
          <p:nvPr/>
        </p:nvSpPr>
        <p:spPr>
          <a:xfrm flipH="1">
            <a:off x="5291463" y="3707350"/>
            <a:ext cx="535800" cy="535800"/>
          </a:xfrm>
          <a:prstGeom prst="ellipse">
            <a:avLst/>
          </a:prstGeom>
          <a:solidFill>
            <a:srgbClr val="9FC5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4" name="Google Shape;1744;p110"/>
          <p:cNvSpPr/>
          <p:nvPr/>
        </p:nvSpPr>
        <p:spPr>
          <a:xfrm flipH="1">
            <a:off x="5275063" y="1493000"/>
            <a:ext cx="535800" cy="535800"/>
          </a:xfrm>
          <a:prstGeom prst="ellipse">
            <a:avLst/>
          </a:prstGeom>
          <a:solidFill>
            <a:srgbClr val="9FC5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5" name="Google Shape;1745;p110"/>
          <p:cNvSpPr/>
          <p:nvPr/>
        </p:nvSpPr>
        <p:spPr>
          <a:xfrm flipH="1">
            <a:off x="5443863" y="2372900"/>
            <a:ext cx="535800" cy="5358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6" name="Google Shape;1746;p110"/>
          <p:cNvSpPr/>
          <p:nvPr/>
        </p:nvSpPr>
        <p:spPr>
          <a:xfrm flipH="1">
            <a:off x="5443863" y="3116325"/>
            <a:ext cx="535800" cy="5358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7" name="Google Shape;1747;p110"/>
          <p:cNvSpPr/>
          <p:nvPr/>
        </p:nvSpPr>
        <p:spPr>
          <a:xfrm flipH="1">
            <a:off x="5443863" y="3859750"/>
            <a:ext cx="535800" cy="5358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8" name="Google Shape;1748;p110"/>
          <p:cNvSpPr/>
          <p:nvPr/>
        </p:nvSpPr>
        <p:spPr>
          <a:xfrm flipH="1">
            <a:off x="5427463" y="1645400"/>
            <a:ext cx="535800" cy="5358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9" name="Google Shape;1749;p110"/>
          <p:cNvSpPr/>
          <p:nvPr/>
        </p:nvSpPr>
        <p:spPr>
          <a:xfrm flipH="1">
            <a:off x="5596263" y="2525300"/>
            <a:ext cx="535800" cy="535800"/>
          </a:xfrm>
          <a:prstGeom prst="ellipse">
            <a:avLst/>
          </a:prstGeom>
          <a:solidFill>
            <a:srgbClr val="3D85C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0" name="Google Shape;1750;p110"/>
          <p:cNvSpPr/>
          <p:nvPr/>
        </p:nvSpPr>
        <p:spPr>
          <a:xfrm flipH="1">
            <a:off x="5596263" y="3268725"/>
            <a:ext cx="535800" cy="535800"/>
          </a:xfrm>
          <a:prstGeom prst="ellipse">
            <a:avLst/>
          </a:prstGeom>
          <a:solidFill>
            <a:srgbClr val="3D85C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1" name="Google Shape;1751;p110"/>
          <p:cNvSpPr/>
          <p:nvPr/>
        </p:nvSpPr>
        <p:spPr>
          <a:xfrm flipH="1">
            <a:off x="5596263" y="4012150"/>
            <a:ext cx="535800" cy="535800"/>
          </a:xfrm>
          <a:prstGeom prst="ellipse">
            <a:avLst/>
          </a:prstGeom>
          <a:solidFill>
            <a:srgbClr val="3D85C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2" name="Google Shape;1752;p110"/>
          <p:cNvSpPr/>
          <p:nvPr/>
        </p:nvSpPr>
        <p:spPr>
          <a:xfrm flipH="1">
            <a:off x="5579863" y="1797800"/>
            <a:ext cx="535800" cy="535800"/>
          </a:xfrm>
          <a:prstGeom prst="ellipse">
            <a:avLst/>
          </a:prstGeom>
          <a:solidFill>
            <a:srgbClr val="3D85C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753" name="Google Shape;1753;p110"/>
          <p:cNvCxnSpPr>
            <a:endCxn id="1719" idx="2"/>
          </p:cNvCxnSpPr>
          <p:nvPr/>
        </p:nvCxnSpPr>
        <p:spPr>
          <a:xfrm flipH="1">
            <a:off x="4027838" y="3975225"/>
            <a:ext cx="1263600" cy="245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754" name="Google Shape;1754;p110"/>
          <p:cNvCxnSpPr>
            <a:endCxn id="1717" idx="2"/>
          </p:cNvCxnSpPr>
          <p:nvPr/>
        </p:nvCxnSpPr>
        <p:spPr>
          <a:xfrm flipH="1">
            <a:off x="4004938" y="1760775"/>
            <a:ext cx="1270200" cy="8973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755" name="Google Shape;1755;p110"/>
          <p:cNvCxnSpPr>
            <a:endCxn id="1719" idx="2"/>
          </p:cNvCxnSpPr>
          <p:nvPr/>
        </p:nvCxnSpPr>
        <p:spPr>
          <a:xfrm flipH="1">
            <a:off x="4027838" y="3231825"/>
            <a:ext cx="1263600" cy="9888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756" name="Google Shape;1756;p110"/>
          <p:cNvCxnSpPr>
            <a:endCxn id="1735" idx="2"/>
          </p:cNvCxnSpPr>
          <p:nvPr/>
        </p:nvCxnSpPr>
        <p:spPr>
          <a:xfrm flipH="1">
            <a:off x="4027838" y="3975200"/>
            <a:ext cx="1263600" cy="911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757" name="Google Shape;1757;p110"/>
          <p:cNvCxnSpPr>
            <a:endCxn id="1718" idx="2"/>
          </p:cNvCxnSpPr>
          <p:nvPr/>
        </p:nvCxnSpPr>
        <p:spPr>
          <a:xfrm flipH="1">
            <a:off x="4004938" y="3231750"/>
            <a:ext cx="1286400" cy="2076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758" name="Google Shape;1758;p110"/>
          <p:cNvCxnSpPr>
            <a:endCxn id="1718" idx="2"/>
          </p:cNvCxnSpPr>
          <p:nvPr/>
        </p:nvCxnSpPr>
        <p:spPr>
          <a:xfrm flipH="1">
            <a:off x="4004938" y="2488350"/>
            <a:ext cx="1286400" cy="951000"/>
          </a:xfrm>
          <a:prstGeom prst="straightConnector1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759" name="Google Shape;1759;p110"/>
          <p:cNvCxnSpPr>
            <a:endCxn id="1717" idx="2"/>
          </p:cNvCxnSpPr>
          <p:nvPr/>
        </p:nvCxnSpPr>
        <p:spPr>
          <a:xfrm flipH="1">
            <a:off x="4004938" y="2488275"/>
            <a:ext cx="1286400" cy="169800"/>
          </a:xfrm>
          <a:prstGeom prst="straightConnector1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760" name="Google Shape;1760;p110"/>
          <p:cNvCxnSpPr>
            <a:endCxn id="1716" idx="2"/>
          </p:cNvCxnSpPr>
          <p:nvPr/>
        </p:nvCxnSpPr>
        <p:spPr>
          <a:xfrm flipH="1">
            <a:off x="4004938" y="1760800"/>
            <a:ext cx="1270200" cy="1917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761" name="Google Shape;1761;p110"/>
          <p:cNvCxnSpPr>
            <a:endCxn id="1719" idx="2"/>
          </p:cNvCxnSpPr>
          <p:nvPr/>
        </p:nvCxnSpPr>
        <p:spPr>
          <a:xfrm flipH="1">
            <a:off x="4027838" y="4127625"/>
            <a:ext cx="1416000" cy="93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762" name="Google Shape;1762;p110"/>
          <p:cNvCxnSpPr>
            <a:endCxn id="1717" idx="2"/>
          </p:cNvCxnSpPr>
          <p:nvPr/>
        </p:nvCxnSpPr>
        <p:spPr>
          <a:xfrm flipH="1">
            <a:off x="4004938" y="1913175"/>
            <a:ext cx="1422600" cy="7449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763" name="Google Shape;1763;p110"/>
          <p:cNvCxnSpPr>
            <a:endCxn id="1719" idx="2"/>
          </p:cNvCxnSpPr>
          <p:nvPr/>
        </p:nvCxnSpPr>
        <p:spPr>
          <a:xfrm flipH="1">
            <a:off x="4027838" y="3384225"/>
            <a:ext cx="1416000" cy="8364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764" name="Google Shape;1764;p110"/>
          <p:cNvCxnSpPr>
            <a:endCxn id="1735" idx="2"/>
          </p:cNvCxnSpPr>
          <p:nvPr/>
        </p:nvCxnSpPr>
        <p:spPr>
          <a:xfrm flipH="1">
            <a:off x="4027838" y="4127600"/>
            <a:ext cx="1416000" cy="7587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765" name="Google Shape;1765;p110"/>
          <p:cNvCxnSpPr>
            <a:endCxn id="1718" idx="2"/>
          </p:cNvCxnSpPr>
          <p:nvPr/>
        </p:nvCxnSpPr>
        <p:spPr>
          <a:xfrm flipH="1">
            <a:off x="4004938" y="3384150"/>
            <a:ext cx="1438800" cy="552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766" name="Google Shape;1766;p110"/>
          <p:cNvCxnSpPr>
            <a:endCxn id="1718" idx="2"/>
          </p:cNvCxnSpPr>
          <p:nvPr/>
        </p:nvCxnSpPr>
        <p:spPr>
          <a:xfrm flipH="1">
            <a:off x="4004938" y="2640750"/>
            <a:ext cx="1438800" cy="798600"/>
          </a:xfrm>
          <a:prstGeom prst="straightConnector1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767" name="Google Shape;1767;p110"/>
          <p:cNvCxnSpPr>
            <a:endCxn id="1717" idx="2"/>
          </p:cNvCxnSpPr>
          <p:nvPr/>
        </p:nvCxnSpPr>
        <p:spPr>
          <a:xfrm flipH="1">
            <a:off x="4004938" y="2640675"/>
            <a:ext cx="1438800" cy="17400"/>
          </a:xfrm>
          <a:prstGeom prst="straightConnector1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768" name="Google Shape;1768;p110"/>
          <p:cNvCxnSpPr>
            <a:endCxn id="1716" idx="2"/>
          </p:cNvCxnSpPr>
          <p:nvPr/>
        </p:nvCxnSpPr>
        <p:spPr>
          <a:xfrm flipH="1">
            <a:off x="4004938" y="1913200"/>
            <a:ext cx="1422600" cy="393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769" name="Google Shape;1769;p110"/>
          <p:cNvCxnSpPr>
            <a:endCxn id="1719" idx="2"/>
          </p:cNvCxnSpPr>
          <p:nvPr/>
        </p:nvCxnSpPr>
        <p:spPr>
          <a:xfrm rot="10800000">
            <a:off x="4027838" y="4220625"/>
            <a:ext cx="1568400" cy="59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770" name="Google Shape;1770;p110"/>
          <p:cNvCxnSpPr>
            <a:endCxn id="1717" idx="2"/>
          </p:cNvCxnSpPr>
          <p:nvPr/>
        </p:nvCxnSpPr>
        <p:spPr>
          <a:xfrm flipH="1">
            <a:off x="4004938" y="2065575"/>
            <a:ext cx="1575000" cy="5925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771" name="Google Shape;1771;p110"/>
          <p:cNvCxnSpPr>
            <a:endCxn id="1719" idx="2"/>
          </p:cNvCxnSpPr>
          <p:nvPr/>
        </p:nvCxnSpPr>
        <p:spPr>
          <a:xfrm flipH="1">
            <a:off x="4027838" y="3536625"/>
            <a:ext cx="1568400" cy="6840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772" name="Google Shape;1772;p110"/>
          <p:cNvCxnSpPr>
            <a:endCxn id="1735" idx="2"/>
          </p:cNvCxnSpPr>
          <p:nvPr/>
        </p:nvCxnSpPr>
        <p:spPr>
          <a:xfrm flipH="1">
            <a:off x="4027838" y="4280000"/>
            <a:ext cx="1568400" cy="606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773" name="Google Shape;1773;p110"/>
          <p:cNvCxnSpPr>
            <a:endCxn id="1718" idx="2"/>
          </p:cNvCxnSpPr>
          <p:nvPr/>
        </p:nvCxnSpPr>
        <p:spPr>
          <a:xfrm rot="10800000">
            <a:off x="4004938" y="3439350"/>
            <a:ext cx="1591200" cy="972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774" name="Google Shape;1774;p110"/>
          <p:cNvCxnSpPr>
            <a:endCxn id="1718" idx="2"/>
          </p:cNvCxnSpPr>
          <p:nvPr/>
        </p:nvCxnSpPr>
        <p:spPr>
          <a:xfrm flipH="1">
            <a:off x="4004938" y="2793150"/>
            <a:ext cx="1591200" cy="646200"/>
          </a:xfrm>
          <a:prstGeom prst="straightConnector1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775" name="Google Shape;1775;p110"/>
          <p:cNvCxnSpPr>
            <a:endCxn id="1717" idx="2"/>
          </p:cNvCxnSpPr>
          <p:nvPr/>
        </p:nvCxnSpPr>
        <p:spPr>
          <a:xfrm rot="10800000">
            <a:off x="4004938" y="2658075"/>
            <a:ext cx="1591200" cy="135000"/>
          </a:xfrm>
          <a:prstGeom prst="straightConnector1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776" name="Google Shape;1776;p110"/>
          <p:cNvCxnSpPr>
            <a:endCxn id="1716" idx="2"/>
          </p:cNvCxnSpPr>
          <p:nvPr/>
        </p:nvCxnSpPr>
        <p:spPr>
          <a:xfrm rot="10800000">
            <a:off x="4004938" y="1952500"/>
            <a:ext cx="1575000" cy="1131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triangle"/>
            <a:tailEnd len="med" w="med" type="none"/>
          </a:ln>
        </p:spPr>
      </p:cxn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80" name="Shape 1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" name="Google Shape;1781;p11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Deep Learning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82" name="Google Shape;1782;p111"/>
          <p:cNvSpPr txBox="1"/>
          <p:nvPr>
            <p:ph idx="1" type="body"/>
          </p:nvPr>
        </p:nvSpPr>
        <p:spPr>
          <a:xfrm>
            <a:off x="30050" y="967700"/>
            <a:ext cx="3315600" cy="373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1-D Convolution</a:t>
            </a:r>
            <a:endParaRPr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For simplicity, we begin to describe and visualize these sets of neurons as blocks instead</a:t>
            </a:r>
            <a:endParaRPr sz="24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watermark.jpg" id="1783" name="Google Shape;1783;p11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784" name="Google Shape;1784;p11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785" name="Google Shape;1785;p111"/>
          <p:cNvSpPr/>
          <p:nvPr/>
        </p:nvSpPr>
        <p:spPr>
          <a:xfrm flipH="1">
            <a:off x="5139063" y="2068100"/>
            <a:ext cx="535800" cy="535800"/>
          </a:xfrm>
          <a:prstGeom prst="ellipse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6" name="Google Shape;1786;p111"/>
          <p:cNvSpPr/>
          <p:nvPr/>
        </p:nvSpPr>
        <p:spPr>
          <a:xfrm flipH="1">
            <a:off x="5139063" y="2811525"/>
            <a:ext cx="535800" cy="535800"/>
          </a:xfrm>
          <a:prstGeom prst="ellipse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7" name="Google Shape;1787;p111"/>
          <p:cNvSpPr/>
          <p:nvPr/>
        </p:nvSpPr>
        <p:spPr>
          <a:xfrm flipH="1">
            <a:off x="5139063" y="3554950"/>
            <a:ext cx="535800" cy="535800"/>
          </a:xfrm>
          <a:prstGeom prst="ellipse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788" name="Google Shape;1788;p111"/>
          <p:cNvCxnSpPr>
            <a:stCxn id="1789" idx="7"/>
          </p:cNvCxnSpPr>
          <p:nvPr/>
        </p:nvCxnSpPr>
        <p:spPr>
          <a:xfrm rot="10800000">
            <a:off x="5674754" y="2379991"/>
            <a:ext cx="1179900" cy="518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90" name="Google Shape;1790;p111"/>
          <p:cNvCxnSpPr>
            <a:stCxn id="1789" idx="5"/>
          </p:cNvCxnSpPr>
          <p:nvPr/>
        </p:nvCxnSpPr>
        <p:spPr>
          <a:xfrm flipH="1">
            <a:off x="5674754" y="3276959"/>
            <a:ext cx="1179900" cy="553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91" name="Google Shape;1791;p111"/>
          <p:cNvCxnSpPr/>
          <p:nvPr/>
        </p:nvCxnSpPr>
        <p:spPr>
          <a:xfrm rot="10800000">
            <a:off x="5674825" y="3087525"/>
            <a:ext cx="11214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89" name="Google Shape;1789;p111"/>
          <p:cNvSpPr/>
          <p:nvPr/>
        </p:nvSpPr>
        <p:spPr>
          <a:xfrm flipH="1">
            <a:off x="6776188" y="2819625"/>
            <a:ext cx="535800" cy="535800"/>
          </a:xfrm>
          <a:prstGeom prst="ellipse">
            <a:avLst/>
          </a:prstGeom>
          <a:solidFill>
            <a:srgbClr val="B4A7D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2" name="Google Shape;1792;p111"/>
          <p:cNvSpPr/>
          <p:nvPr/>
        </p:nvSpPr>
        <p:spPr>
          <a:xfrm flipH="1">
            <a:off x="5122663" y="1340600"/>
            <a:ext cx="535800" cy="535800"/>
          </a:xfrm>
          <a:prstGeom prst="ellipse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3" name="Google Shape;1793;p111"/>
          <p:cNvSpPr/>
          <p:nvPr/>
        </p:nvSpPr>
        <p:spPr>
          <a:xfrm flipH="1">
            <a:off x="6776188" y="1876400"/>
            <a:ext cx="535800" cy="535800"/>
          </a:xfrm>
          <a:prstGeom prst="ellipse">
            <a:avLst/>
          </a:prstGeom>
          <a:solidFill>
            <a:srgbClr val="B4A7D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794" name="Google Shape;1794;p111"/>
          <p:cNvCxnSpPr>
            <a:stCxn id="1793" idx="7"/>
            <a:endCxn id="1792" idx="2"/>
          </p:cNvCxnSpPr>
          <p:nvPr/>
        </p:nvCxnSpPr>
        <p:spPr>
          <a:xfrm rot="10800000">
            <a:off x="5658554" y="1608366"/>
            <a:ext cx="1196100" cy="346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95" name="Google Shape;1795;p111"/>
          <p:cNvCxnSpPr>
            <a:stCxn id="1789" idx="7"/>
            <a:endCxn id="1792" idx="2"/>
          </p:cNvCxnSpPr>
          <p:nvPr/>
        </p:nvCxnSpPr>
        <p:spPr>
          <a:xfrm rot="10800000">
            <a:off x="5658554" y="1608391"/>
            <a:ext cx="1196100" cy="12897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96" name="Google Shape;1796;p111"/>
          <p:cNvCxnSpPr>
            <a:stCxn id="1793" idx="6"/>
            <a:endCxn id="1785" idx="2"/>
          </p:cNvCxnSpPr>
          <p:nvPr/>
        </p:nvCxnSpPr>
        <p:spPr>
          <a:xfrm flipH="1">
            <a:off x="5674888" y="2144300"/>
            <a:ext cx="1101300" cy="1917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97" name="Google Shape;1797;p111"/>
          <p:cNvCxnSpPr>
            <a:stCxn id="1793" idx="5"/>
            <a:endCxn id="1787" idx="2"/>
          </p:cNvCxnSpPr>
          <p:nvPr/>
        </p:nvCxnSpPr>
        <p:spPr>
          <a:xfrm flipH="1">
            <a:off x="5674754" y="2333734"/>
            <a:ext cx="1179900" cy="1489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98" name="Google Shape;1798;p111"/>
          <p:cNvCxnSpPr>
            <a:stCxn id="1793" idx="5"/>
            <a:endCxn id="1786" idx="2"/>
          </p:cNvCxnSpPr>
          <p:nvPr/>
        </p:nvCxnSpPr>
        <p:spPr>
          <a:xfrm flipH="1">
            <a:off x="5674754" y="2333734"/>
            <a:ext cx="1179900" cy="745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99" name="Google Shape;1799;p111"/>
          <p:cNvSpPr/>
          <p:nvPr/>
        </p:nvSpPr>
        <p:spPr>
          <a:xfrm flipH="1">
            <a:off x="5291463" y="2220500"/>
            <a:ext cx="535800" cy="535800"/>
          </a:xfrm>
          <a:prstGeom prst="ellipse">
            <a:avLst/>
          </a:prstGeom>
          <a:solidFill>
            <a:srgbClr val="9FC5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0" name="Google Shape;1800;p111"/>
          <p:cNvSpPr/>
          <p:nvPr/>
        </p:nvSpPr>
        <p:spPr>
          <a:xfrm flipH="1">
            <a:off x="5291463" y="2963925"/>
            <a:ext cx="535800" cy="535800"/>
          </a:xfrm>
          <a:prstGeom prst="ellipse">
            <a:avLst/>
          </a:prstGeom>
          <a:solidFill>
            <a:srgbClr val="9FC5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1" name="Google Shape;1801;p111"/>
          <p:cNvSpPr/>
          <p:nvPr/>
        </p:nvSpPr>
        <p:spPr>
          <a:xfrm flipH="1">
            <a:off x="5291463" y="3707350"/>
            <a:ext cx="535800" cy="535800"/>
          </a:xfrm>
          <a:prstGeom prst="ellipse">
            <a:avLst/>
          </a:prstGeom>
          <a:solidFill>
            <a:srgbClr val="9FC5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2" name="Google Shape;1802;p111"/>
          <p:cNvSpPr/>
          <p:nvPr/>
        </p:nvSpPr>
        <p:spPr>
          <a:xfrm flipH="1">
            <a:off x="5275063" y="1493000"/>
            <a:ext cx="535800" cy="535800"/>
          </a:xfrm>
          <a:prstGeom prst="ellipse">
            <a:avLst/>
          </a:prstGeom>
          <a:solidFill>
            <a:srgbClr val="9FC5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3" name="Google Shape;1803;p111"/>
          <p:cNvSpPr/>
          <p:nvPr/>
        </p:nvSpPr>
        <p:spPr>
          <a:xfrm flipH="1">
            <a:off x="5443863" y="2372900"/>
            <a:ext cx="535800" cy="5358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4" name="Google Shape;1804;p111"/>
          <p:cNvSpPr/>
          <p:nvPr/>
        </p:nvSpPr>
        <p:spPr>
          <a:xfrm flipH="1">
            <a:off x="5443863" y="3116325"/>
            <a:ext cx="535800" cy="5358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5" name="Google Shape;1805;p111"/>
          <p:cNvSpPr/>
          <p:nvPr/>
        </p:nvSpPr>
        <p:spPr>
          <a:xfrm flipH="1">
            <a:off x="5443863" y="3859750"/>
            <a:ext cx="535800" cy="5358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6" name="Google Shape;1806;p111"/>
          <p:cNvSpPr/>
          <p:nvPr/>
        </p:nvSpPr>
        <p:spPr>
          <a:xfrm flipH="1">
            <a:off x="5427463" y="1645400"/>
            <a:ext cx="535800" cy="5358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7" name="Google Shape;1807;p111"/>
          <p:cNvSpPr/>
          <p:nvPr/>
        </p:nvSpPr>
        <p:spPr>
          <a:xfrm flipH="1">
            <a:off x="5596263" y="2525300"/>
            <a:ext cx="535800" cy="535800"/>
          </a:xfrm>
          <a:prstGeom prst="ellipse">
            <a:avLst/>
          </a:prstGeom>
          <a:solidFill>
            <a:srgbClr val="3D85C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8" name="Google Shape;1808;p111"/>
          <p:cNvSpPr/>
          <p:nvPr/>
        </p:nvSpPr>
        <p:spPr>
          <a:xfrm flipH="1">
            <a:off x="5596263" y="3268725"/>
            <a:ext cx="535800" cy="535800"/>
          </a:xfrm>
          <a:prstGeom prst="ellipse">
            <a:avLst/>
          </a:prstGeom>
          <a:solidFill>
            <a:srgbClr val="3D85C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9" name="Google Shape;1809;p111"/>
          <p:cNvSpPr/>
          <p:nvPr/>
        </p:nvSpPr>
        <p:spPr>
          <a:xfrm flipH="1">
            <a:off x="5596263" y="4012150"/>
            <a:ext cx="535800" cy="535800"/>
          </a:xfrm>
          <a:prstGeom prst="ellipse">
            <a:avLst/>
          </a:prstGeom>
          <a:solidFill>
            <a:srgbClr val="3D85C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0" name="Google Shape;1810;p111"/>
          <p:cNvSpPr/>
          <p:nvPr/>
        </p:nvSpPr>
        <p:spPr>
          <a:xfrm flipH="1">
            <a:off x="5579863" y="1797800"/>
            <a:ext cx="535800" cy="535800"/>
          </a:xfrm>
          <a:prstGeom prst="ellipse">
            <a:avLst/>
          </a:prstGeom>
          <a:solidFill>
            <a:srgbClr val="3D85C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1" name="Google Shape;1811;p111"/>
          <p:cNvSpPr/>
          <p:nvPr/>
        </p:nvSpPr>
        <p:spPr>
          <a:xfrm>
            <a:off x="3542100" y="1309750"/>
            <a:ext cx="606000" cy="3238200"/>
          </a:xfrm>
          <a:prstGeom prst="rect">
            <a:avLst/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2" name="Google Shape;1812;p111"/>
          <p:cNvSpPr txBox="1"/>
          <p:nvPr>
            <p:ph idx="1" type="body"/>
          </p:nvPr>
        </p:nvSpPr>
        <p:spPr>
          <a:xfrm>
            <a:off x="3345650" y="4504825"/>
            <a:ext cx="1051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1 x L</a:t>
            </a:r>
            <a:endParaRPr sz="24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813" name="Google Shape;1813;p111"/>
          <p:cNvCxnSpPr/>
          <p:nvPr/>
        </p:nvCxnSpPr>
        <p:spPr>
          <a:xfrm rot="10800000">
            <a:off x="4235325" y="2793200"/>
            <a:ext cx="6177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